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0"/>
  </p:notesMasterIdLst>
  <p:sldIdLst>
    <p:sldId id="256" r:id="rId2"/>
    <p:sldId id="314" r:id="rId3"/>
    <p:sldId id="258" r:id="rId4"/>
    <p:sldId id="261" r:id="rId5"/>
    <p:sldId id="259" r:id="rId6"/>
    <p:sldId id="293" r:id="rId7"/>
    <p:sldId id="260" r:id="rId8"/>
    <p:sldId id="308" r:id="rId9"/>
    <p:sldId id="294" r:id="rId10"/>
    <p:sldId id="299" r:id="rId11"/>
    <p:sldId id="304" r:id="rId12"/>
    <p:sldId id="295" r:id="rId13"/>
    <p:sldId id="296" r:id="rId14"/>
    <p:sldId id="297" r:id="rId15"/>
    <p:sldId id="298" r:id="rId16"/>
    <p:sldId id="263" r:id="rId17"/>
    <p:sldId id="307" r:id="rId18"/>
    <p:sldId id="301" r:id="rId19"/>
    <p:sldId id="302" r:id="rId20"/>
    <p:sldId id="303" r:id="rId21"/>
    <p:sldId id="306" r:id="rId22"/>
    <p:sldId id="305" r:id="rId23"/>
    <p:sldId id="269" r:id="rId24"/>
    <p:sldId id="311" r:id="rId25"/>
    <p:sldId id="312" r:id="rId26"/>
    <p:sldId id="313" r:id="rId27"/>
    <p:sldId id="310" r:id="rId28"/>
    <p:sldId id="274" r:id="rId29"/>
  </p:sldIdLst>
  <p:sldSz cx="9144000" cy="5143500" type="screen16x9"/>
  <p:notesSz cx="6858000" cy="9144000"/>
  <p:embeddedFontLst>
    <p:embeddedFont>
      <p:font typeface="Bree Serif" panose="020B0604020202020204" charset="0"/>
      <p:regular r:id="rId31"/>
    </p:embeddedFont>
    <p:embeddedFont>
      <p:font typeface="Calibri" panose="020F0502020204030204" pitchFamily="34" charset="0"/>
      <p:regular r:id="rId32"/>
      <p:bold r:id="rId33"/>
      <p:italic r:id="rId34"/>
      <p:boldItalic r:id="rId35"/>
    </p:embeddedFont>
    <p:embeddedFont>
      <p:font typeface="Didact Gothic" panose="00000500000000000000" pitchFamily="2" charset="0"/>
      <p:regular r:id="rId36"/>
    </p:embeddedFont>
    <p:embeddedFont>
      <p:font typeface="Impact" panose="020B0806030902050204" pitchFamily="34" charset="0"/>
      <p:regular r:id="rId37"/>
    </p:embeddedFont>
    <p:embeddedFont>
      <p:font typeface="Roboto Black" panose="02000000000000000000" pitchFamily="2" charset="0"/>
      <p:bold r:id="rId38"/>
      <p:boldItalic r:id="rId39"/>
    </p:embeddedFont>
    <p:embeddedFont>
      <p:font typeface="Roboto Light" panose="02000000000000000000" pitchFamily="2" charset="0"/>
      <p:regular r:id="rId40"/>
      <p:bold r:id="rId41"/>
      <p:italic r:id="rId42"/>
      <p:boldItalic r:id="rId43"/>
    </p:embeddedFont>
    <p:embeddedFont>
      <p:font typeface="Roboto Mono Regular" panose="020B0604020202020204"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itka Banner"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13" d="100"/>
          <a:sy n="113" d="100"/>
        </p:scale>
        <p:origin x="5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4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31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396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72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84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7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30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56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21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191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24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17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701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93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049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858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63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91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74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62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7" name="Google Shape;107;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18868" y="931765"/>
            <a:ext cx="3204411"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259147" y="2479216"/>
            <a:ext cx="537110" cy="118269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092053" y="10204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78793" y="2453220"/>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406370" y="3006354"/>
            <a:ext cx="932182" cy="668623"/>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338705" y="85367"/>
            <a:ext cx="689564" cy="699217"/>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522489" y="253057"/>
            <a:ext cx="187210" cy="24380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76596" y="4567348"/>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1CE6A0F-B3CB-4A53-843B-CA1981DE5EED}"/>
              </a:ext>
            </a:extLst>
          </p:cNvPr>
          <p:cNvSpPr txBox="1"/>
          <p:nvPr/>
        </p:nvSpPr>
        <p:spPr>
          <a:xfrm>
            <a:off x="3663325" y="1779883"/>
            <a:ext cx="659041" cy="338554"/>
          </a:xfrm>
          <a:prstGeom prst="rect">
            <a:avLst/>
          </a:prstGeom>
          <a:noFill/>
        </p:spPr>
        <p:txBody>
          <a:bodyPr wrap="square" rtlCol="0">
            <a:spAutoFit/>
          </a:bodyPr>
          <a:lstStyle/>
          <a:p>
            <a:r>
              <a:rPr lang="en-US" sz="1600" b="1" dirty="0">
                <a:solidFill>
                  <a:schemeClr val="accent1"/>
                </a:solidFill>
              </a:rPr>
              <a:t>FNO</a:t>
            </a:r>
          </a:p>
        </p:txBody>
      </p:sp>
      <p:sp>
        <p:nvSpPr>
          <p:cNvPr id="3" name="TextBox 2">
            <a:extLst>
              <a:ext uri="{FF2B5EF4-FFF2-40B4-BE49-F238E27FC236}">
                <a16:creationId xmlns:a16="http://schemas.microsoft.com/office/drawing/2014/main" id="{7F8F4146-06D4-45A0-9A42-2B20F8E54501}"/>
              </a:ext>
            </a:extLst>
          </p:cNvPr>
          <p:cNvSpPr txBox="1"/>
          <p:nvPr/>
        </p:nvSpPr>
        <p:spPr>
          <a:xfrm>
            <a:off x="445913" y="3071038"/>
            <a:ext cx="832117" cy="338554"/>
          </a:xfrm>
          <a:prstGeom prst="rect">
            <a:avLst/>
          </a:prstGeom>
          <a:noFill/>
        </p:spPr>
        <p:txBody>
          <a:bodyPr wrap="square" rtlCol="0">
            <a:spAutoFit/>
          </a:bodyPr>
          <a:lstStyle/>
          <a:p>
            <a:r>
              <a:rPr lang="en-US" sz="1600" b="1" dirty="0">
                <a:solidFill>
                  <a:schemeClr val="accent1"/>
                </a:solidFill>
              </a:rPr>
              <a:t>HELM</a:t>
            </a:r>
          </a:p>
        </p:txBody>
      </p:sp>
      <p:sp>
        <p:nvSpPr>
          <p:cNvPr id="210" name="Google Shape;143;p20">
            <a:extLst>
              <a:ext uri="{FF2B5EF4-FFF2-40B4-BE49-F238E27FC236}">
                <a16:creationId xmlns:a16="http://schemas.microsoft.com/office/drawing/2014/main" id="{BAB1C075-0E4C-4899-96A3-BDB4B376C0F3}"/>
              </a:ext>
            </a:extLst>
          </p:cNvPr>
          <p:cNvSpPr/>
          <p:nvPr/>
        </p:nvSpPr>
        <p:spPr>
          <a:xfrm>
            <a:off x="294947" y="214535"/>
            <a:ext cx="853746" cy="65254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TextBox 210">
            <a:extLst>
              <a:ext uri="{FF2B5EF4-FFF2-40B4-BE49-F238E27FC236}">
                <a16:creationId xmlns:a16="http://schemas.microsoft.com/office/drawing/2014/main" id="{0AC45183-416F-4C20-AF72-59FC21F7384D}"/>
              </a:ext>
            </a:extLst>
          </p:cNvPr>
          <p:cNvSpPr txBox="1"/>
          <p:nvPr/>
        </p:nvSpPr>
        <p:spPr>
          <a:xfrm>
            <a:off x="345127" y="267204"/>
            <a:ext cx="832117" cy="338554"/>
          </a:xfrm>
          <a:prstGeom prst="rect">
            <a:avLst/>
          </a:prstGeom>
          <a:noFill/>
        </p:spPr>
        <p:txBody>
          <a:bodyPr wrap="square" rtlCol="0">
            <a:spAutoFit/>
          </a:bodyPr>
          <a:lstStyle/>
          <a:p>
            <a:r>
              <a:rPr lang="en-US" sz="1600" b="1" dirty="0">
                <a:solidFill>
                  <a:schemeClr val="accent1"/>
                </a:solidFill>
              </a:rPr>
              <a:t>REST</a:t>
            </a:r>
          </a:p>
        </p:txBody>
      </p:sp>
      <p:sp>
        <p:nvSpPr>
          <p:cNvPr id="212" name="Google Shape;117;p20">
            <a:extLst>
              <a:ext uri="{FF2B5EF4-FFF2-40B4-BE49-F238E27FC236}">
                <a16:creationId xmlns:a16="http://schemas.microsoft.com/office/drawing/2014/main" id="{C155B7C2-25DC-4131-AF1F-50DD75B2C641}"/>
              </a:ext>
            </a:extLst>
          </p:cNvPr>
          <p:cNvSpPr/>
          <p:nvPr/>
        </p:nvSpPr>
        <p:spPr>
          <a:xfrm>
            <a:off x="560907" y="355650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CCC91DD-3A1F-4C5C-A189-9BCFB5FBB6CA}"/>
              </a:ext>
            </a:extLst>
          </p:cNvPr>
          <p:cNvSpPr txBox="1"/>
          <p:nvPr/>
        </p:nvSpPr>
        <p:spPr>
          <a:xfrm>
            <a:off x="5135425" y="266508"/>
            <a:ext cx="3548980" cy="523220"/>
          </a:xfrm>
          <a:prstGeom prst="rect">
            <a:avLst/>
          </a:prstGeom>
          <a:noFill/>
        </p:spPr>
        <p:txBody>
          <a:bodyPr wrap="square" rtlCol="0">
            <a:spAutoFit/>
          </a:bodyPr>
          <a:lstStyle/>
          <a:p>
            <a:r>
              <a:rPr lang="en-US" sz="2800" b="1" dirty="0">
                <a:solidFill>
                  <a:schemeClr val="accent1"/>
                </a:solidFill>
              </a:rPr>
              <a:t>TEAM CRAWLERS</a:t>
            </a:r>
          </a:p>
        </p:txBody>
      </p:sp>
      <p:sp>
        <p:nvSpPr>
          <p:cNvPr id="7" name="TextBox 6">
            <a:extLst>
              <a:ext uri="{FF2B5EF4-FFF2-40B4-BE49-F238E27FC236}">
                <a16:creationId xmlns:a16="http://schemas.microsoft.com/office/drawing/2014/main" id="{E2E5C9C3-B213-44F3-B72C-25D9C0DB86DB}"/>
              </a:ext>
            </a:extLst>
          </p:cNvPr>
          <p:cNvSpPr txBox="1"/>
          <p:nvPr/>
        </p:nvSpPr>
        <p:spPr>
          <a:xfrm>
            <a:off x="5492595" y="684617"/>
            <a:ext cx="2834640" cy="677108"/>
          </a:xfrm>
          <a:prstGeom prst="rect">
            <a:avLst/>
          </a:prstGeom>
          <a:noFill/>
        </p:spPr>
        <p:txBody>
          <a:bodyPr wrap="square" rtlCol="0">
            <a:spAutoFit/>
          </a:bodyPr>
          <a:lstStyle/>
          <a:p>
            <a:r>
              <a:rPr lang="en-US" sz="2400" b="1" dirty="0">
                <a:solidFill>
                  <a:schemeClr val="bg1"/>
                </a:solidFill>
              </a:rPr>
              <a:t>SEARCH ENGINE</a:t>
            </a:r>
          </a:p>
          <a:p>
            <a:endParaRPr lang="en-US" dirty="0"/>
          </a:p>
        </p:txBody>
      </p:sp>
      <p:sp>
        <p:nvSpPr>
          <p:cNvPr id="213" name="Google Shape;133;p20">
            <a:extLst>
              <a:ext uri="{FF2B5EF4-FFF2-40B4-BE49-F238E27FC236}">
                <a16:creationId xmlns:a16="http://schemas.microsoft.com/office/drawing/2014/main" id="{E53547C7-8C82-46F3-92A4-5AB337902023}"/>
              </a:ext>
            </a:extLst>
          </p:cNvPr>
          <p:cNvSpPr/>
          <p:nvPr/>
        </p:nvSpPr>
        <p:spPr>
          <a:xfrm>
            <a:off x="419903" y="2543448"/>
            <a:ext cx="776850" cy="367508"/>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TextBox 213">
            <a:extLst>
              <a:ext uri="{FF2B5EF4-FFF2-40B4-BE49-F238E27FC236}">
                <a16:creationId xmlns:a16="http://schemas.microsoft.com/office/drawing/2014/main" id="{7E6D7A46-F641-4D26-ACD2-9A4EA8DD0AD4}"/>
              </a:ext>
            </a:extLst>
          </p:cNvPr>
          <p:cNvSpPr txBox="1"/>
          <p:nvPr/>
        </p:nvSpPr>
        <p:spPr>
          <a:xfrm>
            <a:off x="433652" y="2563761"/>
            <a:ext cx="832117" cy="338554"/>
          </a:xfrm>
          <a:prstGeom prst="rect">
            <a:avLst/>
          </a:prstGeom>
          <a:noFill/>
        </p:spPr>
        <p:txBody>
          <a:bodyPr wrap="square" rtlCol="0">
            <a:spAutoFit/>
          </a:bodyPr>
          <a:lstStyle/>
          <a:p>
            <a:r>
              <a:rPr lang="en-US" sz="1600" b="1" dirty="0">
                <a:solidFill>
                  <a:schemeClr val="accent1"/>
                </a:solidFill>
              </a:rPr>
              <a:t>PaaS</a:t>
            </a:r>
          </a:p>
        </p:txBody>
      </p:sp>
      <p:sp>
        <p:nvSpPr>
          <p:cNvPr id="215" name="Google Shape;133;p20">
            <a:extLst>
              <a:ext uri="{FF2B5EF4-FFF2-40B4-BE49-F238E27FC236}">
                <a16:creationId xmlns:a16="http://schemas.microsoft.com/office/drawing/2014/main" id="{FE6C0213-646A-4B09-AFF1-4B742748DCB9}"/>
              </a:ext>
            </a:extLst>
          </p:cNvPr>
          <p:cNvSpPr/>
          <p:nvPr/>
        </p:nvSpPr>
        <p:spPr>
          <a:xfrm>
            <a:off x="3336362" y="4663855"/>
            <a:ext cx="423319" cy="378929"/>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TextBox 215">
            <a:extLst>
              <a:ext uri="{FF2B5EF4-FFF2-40B4-BE49-F238E27FC236}">
                <a16:creationId xmlns:a16="http://schemas.microsoft.com/office/drawing/2014/main" id="{ED6E26D4-093F-4DC6-BB46-105EAF9D874A}"/>
              </a:ext>
            </a:extLst>
          </p:cNvPr>
          <p:cNvSpPr txBox="1"/>
          <p:nvPr/>
        </p:nvSpPr>
        <p:spPr>
          <a:xfrm>
            <a:off x="3297669" y="4444349"/>
            <a:ext cx="504320" cy="584775"/>
          </a:xfrm>
          <a:prstGeom prst="rect">
            <a:avLst/>
          </a:prstGeom>
          <a:noFill/>
        </p:spPr>
        <p:txBody>
          <a:bodyPr wrap="square" rtlCol="0">
            <a:spAutoFit/>
          </a:bodyPr>
          <a:lstStyle/>
          <a:p>
            <a:r>
              <a:rPr lang="en-US" sz="1600" b="1" dirty="0">
                <a:solidFill>
                  <a:schemeClr val="accent1"/>
                </a:solidFill>
              </a:rPr>
              <a:t>  DB</a:t>
            </a:r>
          </a:p>
        </p:txBody>
      </p:sp>
      <p:pic>
        <p:nvPicPr>
          <p:cNvPr id="10" name="Picture 9" descr="A person wearing glasses&#10;&#10;Description automatically generated with medium confidence">
            <a:extLst>
              <a:ext uri="{FF2B5EF4-FFF2-40B4-BE49-F238E27FC236}">
                <a16:creationId xmlns:a16="http://schemas.microsoft.com/office/drawing/2014/main" id="{BD8C15AA-DC12-451C-ADF6-9074EE41A395}"/>
              </a:ext>
            </a:extLst>
          </p:cNvPr>
          <p:cNvPicPr>
            <a:picLocks noChangeAspect="1"/>
          </p:cNvPicPr>
          <p:nvPr/>
        </p:nvPicPr>
        <p:blipFill>
          <a:blip r:embed="rId3"/>
          <a:stretch>
            <a:fillRect/>
          </a:stretch>
        </p:blipFill>
        <p:spPr>
          <a:xfrm>
            <a:off x="7422114" y="1164077"/>
            <a:ext cx="1330253" cy="1512802"/>
          </a:xfrm>
          <a:prstGeom prst="rect">
            <a:avLst/>
          </a:prstGeom>
        </p:spPr>
      </p:pic>
      <p:sp>
        <p:nvSpPr>
          <p:cNvPr id="11" name="TextBox 10">
            <a:extLst>
              <a:ext uri="{FF2B5EF4-FFF2-40B4-BE49-F238E27FC236}">
                <a16:creationId xmlns:a16="http://schemas.microsoft.com/office/drawing/2014/main" id="{2A481155-1C20-40D4-A88B-D77A2EB5E5C4}"/>
              </a:ext>
            </a:extLst>
          </p:cNvPr>
          <p:cNvSpPr txBox="1"/>
          <p:nvPr/>
        </p:nvSpPr>
        <p:spPr>
          <a:xfrm>
            <a:off x="7572021" y="2691546"/>
            <a:ext cx="1180346" cy="307777"/>
          </a:xfrm>
          <a:prstGeom prst="rect">
            <a:avLst/>
          </a:prstGeom>
          <a:noFill/>
        </p:spPr>
        <p:txBody>
          <a:bodyPr wrap="square" rtlCol="0">
            <a:spAutoFit/>
          </a:bodyPr>
          <a:lstStyle/>
          <a:p>
            <a:r>
              <a:rPr lang="en-US" dirty="0">
                <a:solidFill>
                  <a:schemeClr val="bg1"/>
                </a:solidFill>
              </a:rPr>
              <a:t>Jyoti Yadav</a:t>
            </a:r>
          </a:p>
        </p:txBody>
      </p:sp>
      <p:pic>
        <p:nvPicPr>
          <p:cNvPr id="5" name="Picture 4">
            <a:extLst>
              <a:ext uri="{FF2B5EF4-FFF2-40B4-BE49-F238E27FC236}">
                <a16:creationId xmlns:a16="http://schemas.microsoft.com/office/drawing/2014/main" id="{F11F1DB9-1B4C-490E-915C-0D295C972A9D}"/>
              </a:ext>
            </a:extLst>
          </p:cNvPr>
          <p:cNvPicPr>
            <a:picLocks noChangeAspect="1"/>
          </p:cNvPicPr>
          <p:nvPr/>
        </p:nvPicPr>
        <p:blipFill>
          <a:blip r:embed="rId4"/>
          <a:stretch>
            <a:fillRect/>
          </a:stretch>
        </p:blipFill>
        <p:spPr>
          <a:xfrm>
            <a:off x="5422436" y="3186080"/>
            <a:ext cx="1403064" cy="1501243"/>
          </a:xfrm>
          <a:prstGeom prst="rect">
            <a:avLst/>
          </a:prstGeom>
        </p:spPr>
      </p:pic>
      <p:sp>
        <p:nvSpPr>
          <p:cNvPr id="77" name="TextBox 76">
            <a:extLst>
              <a:ext uri="{FF2B5EF4-FFF2-40B4-BE49-F238E27FC236}">
                <a16:creationId xmlns:a16="http://schemas.microsoft.com/office/drawing/2014/main" id="{F435723D-6028-4934-8F72-007C041B49DD}"/>
              </a:ext>
            </a:extLst>
          </p:cNvPr>
          <p:cNvSpPr txBox="1"/>
          <p:nvPr/>
        </p:nvSpPr>
        <p:spPr>
          <a:xfrm>
            <a:off x="5492595" y="4762634"/>
            <a:ext cx="1472240" cy="307777"/>
          </a:xfrm>
          <a:prstGeom prst="rect">
            <a:avLst/>
          </a:prstGeom>
          <a:noFill/>
        </p:spPr>
        <p:txBody>
          <a:bodyPr wrap="square" rtlCol="0">
            <a:spAutoFit/>
          </a:bodyPr>
          <a:lstStyle/>
          <a:p>
            <a:r>
              <a:rPr lang="en-US" dirty="0">
                <a:solidFill>
                  <a:schemeClr val="bg1"/>
                </a:solidFill>
              </a:rPr>
              <a:t>Mani Rathinam</a:t>
            </a:r>
          </a:p>
        </p:txBody>
      </p:sp>
      <p:pic>
        <p:nvPicPr>
          <p:cNvPr id="12" name="Picture 11">
            <a:extLst>
              <a:ext uri="{FF2B5EF4-FFF2-40B4-BE49-F238E27FC236}">
                <a16:creationId xmlns:a16="http://schemas.microsoft.com/office/drawing/2014/main" id="{3E0FC6EC-E732-4ADA-9A71-059816430C31}"/>
              </a:ext>
            </a:extLst>
          </p:cNvPr>
          <p:cNvPicPr>
            <a:picLocks noChangeAspect="1"/>
          </p:cNvPicPr>
          <p:nvPr/>
        </p:nvPicPr>
        <p:blipFill>
          <a:blip r:embed="rId5"/>
          <a:stretch>
            <a:fillRect/>
          </a:stretch>
        </p:blipFill>
        <p:spPr>
          <a:xfrm>
            <a:off x="5452800" y="1164593"/>
            <a:ext cx="1372673" cy="1533984"/>
          </a:xfrm>
          <a:prstGeom prst="rect">
            <a:avLst/>
          </a:prstGeom>
        </p:spPr>
      </p:pic>
      <p:sp>
        <p:nvSpPr>
          <p:cNvPr id="13" name="TextBox 12">
            <a:extLst>
              <a:ext uri="{FF2B5EF4-FFF2-40B4-BE49-F238E27FC236}">
                <a16:creationId xmlns:a16="http://schemas.microsoft.com/office/drawing/2014/main" id="{42160B4A-FBDB-4886-9C35-4D815C2412EF}"/>
              </a:ext>
            </a:extLst>
          </p:cNvPr>
          <p:cNvSpPr txBox="1"/>
          <p:nvPr/>
        </p:nvSpPr>
        <p:spPr>
          <a:xfrm>
            <a:off x="5494651" y="2705216"/>
            <a:ext cx="1472240" cy="314934"/>
          </a:xfrm>
          <a:prstGeom prst="rect">
            <a:avLst/>
          </a:prstGeom>
          <a:noFill/>
        </p:spPr>
        <p:txBody>
          <a:bodyPr wrap="square" rtlCol="0">
            <a:spAutoFit/>
          </a:bodyPr>
          <a:lstStyle/>
          <a:p>
            <a:r>
              <a:rPr lang="en-US" dirty="0">
                <a:solidFill>
                  <a:schemeClr val="bg1"/>
                </a:solidFill>
              </a:rPr>
              <a:t>JayaChandra</a:t>
            </a:r>
          </a:p>
        </p:txBody>
      </p:sp>
      <p:pic>
        <p:nvPicPr>
          <p:cNvPr id="15" name="Picture 14">
            <a:extLst>
              <a:ext uri="{FF2B5EF4-FFF2-40B4-BE49-F238E27FC236}">
                <a16:creationId xmlns:a16="http://schemas.microsoft.com/office/drawing/2014/main" id="{5BC24770-68C8-4CC7-B5AD-42931F981B6D}"/>
              </a:ext>
            </a:extLst>
          </p:cNvPr>
          <p:cNvPicPr>
            <a:picLocks noChangeAspect="1"/>
          </p:cNvPicPr>
          <p:nvPr/>
        </p:nvPicPr>
        <p:blipFill>
          <a:blip r:embed="rId6"/>
          <a:stretch>
            <a:fillRect/>
          </a:stretch>
        </p:blipFill>
        <p:spPr>
          <a:xfrm>
            <a:off x="7422114" y="3159236"/>
            <a:ext cx="1460193" cy="1512802"/>
          </a:xfrm>
          <a:prstGeom prst="rect">
            <a:avLst/>
          </a:prstGeom>
        </p:spPr>
      </p:pic>
      <p:sp>
        <p:nvSpPr>
          <p:cNvPr id="16" name="TextBox 15">
            <a:extLst>
              <a:ext uri="{FF2B5EF4-FFF2-40B4-BE49-F238E27FC236}">
                <a16:creationId xmlns:a16="http://schemas.microsoft.com/office/drawing/2014/main" id="{8966DEE0-10DC-481C-BA19-F7A956C7497D}"/>
              </a:ext>
            </a:extLst>
          </p:cNvPr>
          <p:cNvSpPr txBox="1"/>
          <p:nvPr/>
        </p:nvSpPr>
        <p:spPr>
          <a:xfrm>
            <a:off x="7195129" y="4749974"/>
            <a:ext cx="2153468" cy="307777"/>
          </a:xfrm>
          <a:prstGeom prst="rect">
            <a:avLst/>
          </a:prstGeom>
          <a:noFill/>
        </p:spPr>
        <p:txBody>
          <a:bodyPr wrap="square" rtlCol="0">
            <a:spAutoFit/>
          </a:bodyPr>
          <a:lstStyle/>
          <a:p>
            <a:r>
              <a:rPr lang="en-US" dirty="0">
                <a:solidFill>
                  <a:schemeClr val="bg1"/>
                </a:solidFill>
              </a:rPr>
              <a:t>Mantu Kumar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736762" y="509453"/>
            <a:ext cx="5797557"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1964267" y="6769"/>
            <a:ext cx="5797557" cy="461665"/>
          </a:xfrm>
          <a:prstGeom prst="rect">
            <a:avLst/>
          </a:prstGeom>
          <a:noFill/>
        </p:spPr>
        <p:txBody>
          <a:bodyPr wrap="square" rtlCol="0">
            <a:spAutoFit/>
          </a:bodyPr>
          <a:lstStyle/>
          <a:p>
            <a:r>
              <a:rPr lang="en-US" sz="2400" kern="1200" dirty="0">
                <a:solidFill>
                  <a:schemeClr val="bg1"/>
                </a:solidFill>
                <a:latin typeface="Roboto Black" panose="02000000000000000000" pitchFamily="2" charset="0"/>
                <a:ea typeface="Roboto Black" panose="02000000000000000000" pitchFamily="2" charset="0"/>
                <a:cs typeface="+mj-cs"/>
              </a:rPr>
              <a:t>SEARCH DOCUMENT STRATERGY</a:t>
            </a:r>
            <a:endParaRPr lang="en-US" sz="2400" dirty="0">
              <a:latin typeface="Roboto Black" panose="02000000000000000000" pitchFamily="2" charset="0"/>
              <a:ea typeface="Roboto Black" panose="02000000000000000000" pitchFamily="2" charset="0"/>
            </a:endParaRPr>
          </a:p>
        </p:txBody>
      </p:sp>
      <p:pic>
        <p:nvPicPr>
          <p:cNvPr id="5" name="Picture 4">
            <a:extLst>
              <a:ext uri="{FF2B5EF4-FFF2-40B4-BE49-F238E27FC236}">
                <a16:creationId xmlns:a16="http://schemas.microsoft.com/office/drawing/2014/main" id="{B4D5E578-B4F7-47C2-8FD1-DA3BA359F351}"/>
              </a:ext>
            </a:extLst>
          </p:cNvPr>
          <p:cNvPicPr>
            <a:picLocks noChangeAspect="1"/>
          </p:cNvPicPr>
          <p:nvPr/>
        </p:nvPicPr>
        <p:blipFill>
          <a:blip r:embed="rId3"/>
          <a:stretch>
            <a:fillRect/>
          </a:stretch>
        </p:blipFill>
        <p:spPr>
          <a:xfrm>
            <a:off x="209436" y="844550"/>
            <a:ext cx="5056155" cy="3842596"/>
          </a:xfrm>
          <a:prstGeom prst="rect">
            <a:avLst/>
          </a:prstGeom>
        </p:spPr>
      </p:pic>
      <p:sp>
        <p:nvSpPr>
          <p:cNvPr id="2" name="TextBox 1">
            <a:extLst>
              <a:ext uri="{FF2B5EF4-FFF2-40B4-BE49-F238E27FC236}">
                <a16:creationId xmlns:a16="http://schemas.microsoft.com/office/drawing/2014/main" id="{143D52EC-535F-431E-A396-04A0BADF9011}"/>
              </a:ext>
            </a:extLst>
          </p:cNvPr>
          <p:cNvSpPr txBox="1"/>
          <p:nvPr/>
        </p:nvSpPr>
        <p:spPr>
          <a:xfrm>
            <a:off x="5510423" y="851324"/>
            <a:ext cx="3921344" cy="1600438"/>
          </a:xfrm>
          <a:prstGeom prst="rect">
            <a:avLst/>
          </a:prstGeom>
          <a:noFill/>
        </p:spPr>
        <p:txBody>
          <a:bodyPr wrap="square" rtlCol="0">
            <a:spAutoFit/>
          </a:bodyPr>
          <a:lstStyle/>
          <a:p>
            <a:r>
              <a:rPr lang="en-US" sz="1400" dirty="0">
                <a:solidFill>
                  <a:schemeClr val="bg1"/>
                </a:solidFill>
              </a:rPr>
              <a:t>Regional based indexing</a:t>
            </a:r>
          </a:p>
          <a:p>
            <a:r>
              <a:rPr lang="en-US" sz="1400" dirty="0">
                <a:solidFill>
                  <a:schemeClr val="bg1"/>
                </a:solidFill>
              </a:rPr>
              <a:t>Organizational hierarchy</a:t>
            </a:r>
          </a:p>
          <a:p>
            <a:r>
              <a:rPr lang="en-US" sz="1400" dirty="0">
                <a:solidFill>
                  <a:schemeClr val="bg1"/>
                </a:solidFill>
              </a:rPr>
              <a:t>ORG- Tenant-PROD</a:t>
            </a:r>
          </a:p>
          <a:p>
            <a:r>
              <a:rPr lang="en-US" sz="1400" dirty="0">
                <a:solidFill>
                  <a:schemeClr val="bg1"/>
                </a:solidFill>
              </a:rPr>
              <a:t>Personalized search</a:t>
            </a:r>
          </a:p>
          <a:p>
            <a:r>
              <a:rPr lang="en-US" sz="1400" dirty="0">
                <a:solidFill>
                  <a:schemeClr val="bg1"/>
                </a:solidFill>
              </a:rPr>
              <a:t>Favorites</a:t>
            </a:r>
          </a:p>
          <a:p>
            <a:r>
              <a:rPr lang="en-US" sz="1400" dirty="0">
                <a:solidFill>
                  <a:schemeClr val="bg1"/>
                </a:solidFill>
              </a:rPr>
              <a:t>Trending Contents on the TOP using Count Min Sketch Algorithms</a:t>
            </a:r>
            <a:endParaRPr lang="en-US" dirty="0">
              <a:solidFill>
                <a:schemeClr val="bg1"/>
              </a:solidFill>
            </a:endParaRPr>
          </a:p>
        </p:txBody>
      </p:sp>
      <p:grpSp>
        <p:nvGrpSpPr>
          <p:cNvPr id="7" name="Google Shape;4075;p44">
            <a:extLst>
              <a:ext uri="{FF2B5EF4-FFF2-40B4-BE49-F238E27FC236}">
                <a16:creationId xmlns:a16="http://schemas.microsoft.com/office/drawing/2014/main" id="{C8B8DF15-B2D5-4C06-9D10-19A24E6C24A4}"/>
              </a:ext>
            </a:extLst>
          </p:cNvPr>
          <p:cNvGrpSpPr/>
          <p:nvPr/>
        </p:nvGrpSpPr>
        <p:grpSpPr>
          <a:xfrm>
            <a:off x="5444617" y="954339"/>
            <a:ext cx="131611" cy="138768"/>
            <a:chOff x="4854075" y="2527625"/>
            <a:chExt cx="56000" cy="59050"/>
          </a:xfrm>
        </p:grpSpPr>
        <p:sp>
          <p:nvSpPr>
            <p:cNvPr id="8" name="Google Shape;4076;p44">
              <a:extLst>
                <a:ext uri="{FF2B5EF4-FFF2-40B4-BE49-F238E27FC236}">
                  <a16:creationId xmlns:a16="http://schemas.microsoft.com/office/drawing/2014/main" id="{F0CCFBCD-6E14-4DCF-B44A-CCFA6836302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77;p44">
              <a:extLst>
                <a:ext uri="{FF2B5EF4-FFF2-40B4-BE49-F238E27FC236}">
                  <a16:creationId xmlns:a16="http://schemas.microsoft.com/office/drawing/2014/main" id="{5BFF1DB7-AE50-42E2-9814-CC9CA7846072}"/>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075;p44">
            <a:extLst>
              <a:ext uri="{FF2B5EF4-FFF2-40B4-BE49-F238E27FC236}">
                <a16:creationId xmlns:a16="http://schemas.microsoft.com/office/drawing/2014/main" id="{D1A12C5C-0410-47BA-A9DA-6B6F0EF83848}"/>
              </a:ext>
            </a:extLst>
          </p:cNvPr>
          <p:cNvGrpSpPr/>
          <p:nvPr/>
        </p:nvGrpSpPr>
        <p:grpSpPr>
          <a:xfrm>
            <a:off x="5462840" y="1161828"/>
            <a:ext cx="131611" cy="138768"/>
            <a:chOff x="4854075" y="2527625"/>
            <a:chExt cx="56000" cy="59050"/>
          </a:xfrm>
        </p:grpSpPr>
        <p:sp>
          <p:nvSpPr>
            <p:cNvPr id="11" name="Google Shape;4076;p44">
              <a:extLst>
                <a:ext uri="{FF2B5EF4-FFF2-40B4-BE49-F238E27FC236}">
                  <a16:creationId xmlns:a16="http://schemas.microsoft.com/office/drawing/2014/main" id="{C037E023-6D69-414C-91C6-8A712BAABB2F}"/>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77;p44">
              <a:extLst>
                <a:ext uri="{FF2B5EF4-FFF2-40B4-BE49-F238E27FC236}">
                  <a16:creationId xmlns:a16="http://schemas.microsoft.com/office/drawing/2014/main" id="{49D6B3AC-D92F-470B-967C-A11B22041A9B}"/>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075;p44">
            <a:extLst>
              <a:ext uri="{FF2B5EF4-FFF2-40B4-BE49-F238E27FC236}">
                <a16:creationId xmlns:a16="http://schemas.microsoft.com/office/drawing/2014/main" id="{214D0DC4-9F3B-4D50-862A-CC436390A72D}"/>
              </a:ext>
            </a:extLst>
          </p:cNvPr>
          <p:cNvGrpSpPr/>
          <p:nvPr/>
        </p:nvGrpSpPr>
        <p:grpSpPr>
          <a:xfrm>
            <a:off x="5446698" y="1365021"/>
            <a:ext cx="131611" cy="138768"/>
            <a:chOff x="4854075" y="2527625"/>
            <a:chExt cx="56000" cy="59050"/>
          </a:xfrm>
        </p:grpSpPr>
        <p:sp>
          <p:nvSpPr>
            <p:cNvPr id="14" name="Google Shape;4076;p44">
              <a:extLst>
                <a:ext uri="{FF2B5EF4-FFF2-40B4-BE49-F238E27FC236}">
                  <a16:creationId xmlns:a16="http://schemas.microsoft.com/office/drawing/2014/main" id="{59F61DEE-2EA8-4ED9-A7AA-5D4C97D43EC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7;p44">
              <a:extLst>
                <a:ext uri="{FF2B5EF4-FFF2-40B4-BE49-F238E27FC236}">
                  <a16:creationId xmlns:a16="http://schemas.microsoft.com/office/drawing/2014/main" id="{1AD8455E-7D41-42B3-B4F3-32B82B4E8A0E}"/>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4075;p44">
            <a:extLst>
              <a:ext uri="{FF2B5EF4-FFF2-40B4-BE49-F238E27FC236}">
                <a16:creationId xmlns:a16="http://schemas.microsoft.com/office/drawing/2014/main" id="{F86B9623-238B-411D-A5E3-982E3BA7B06E}"/>
              </a:ext>
            </a:extLst>
          </p:cNvPr>
          <p:cNvGrpSpPr/>
          <p:nvPr/>
        </p:nvGrpSpPr>
        <p:grpSpPr>
          <a:xfrm>
            <a:off x="5451860" y="2002526"/>
            <a:ext cx="131611" cy="138768"/>
            <a:chOff x="4854075" y="2527625"/>
            <a:chExt cx="56000" cy="59050"/>
          </a:xfrm>
        </p:grpSpPr>
        <p:sp>
          <p:nvSpPr>
            <p:cNvPr id="17" name="Google Shape;4076;p44">
              <a:extLst>
                <a:ext uri="{FF2B5EF4-FFF2-40B4-BE49-F238E27FC236}">
                  <a16:creationId xmlns:a16="http://schemas.microsoft.com/office/drawing/2014/main" id="{965C4944-93A2-4BA8-BDAB-468FF60A57BE}"/>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77;p44">
              <a:extLst>
                <a:ext uri="{FF2B5EF4-FFF2-40B4-BE49-F238E27FC236}">
                  <a16:creationId xmlns:a16="http://schemas.microsoft.com/office/drawing/2014/main" id="{1FDE368F-8068-44D5-8D7E-D31E2574FDB5}"/>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075;p44">
            <a:extLst>
              <a:ext uri="{FF2B5EF4-FFF2-40B4-BE49-F238E27FC236}">
                <a16:creationId xmlns:a16="http://schemas.microsoft.com/office/drawing/2014/main" id="{42C1A739-CEDF-4FED-8588-EC9F2C585B96}"/>
              </a:ext>
            </a:extLst>
          </p:cNvPr>
          <p:cNvGrpSpPr/>
          <p:nvPr/>
        </p:nvGrpSpPr>
        <p:grpSpPr>
          <a:xfrm>
            <a:off x="5448870" y="1789800"/>
            <a:ext cx="131611" cy="138768"/>
            <a:chOff x="4854075" y="2527625"/>
            <a:chExt cx="56000" cy="59050"/>
          </a:xfrm>
        </p:grpSpPr>
        <p:sp>
          <p:nvSpPr>
            <p:cNvPr id="20" name="Google Shape;4076;p44">
              <a:extLst>
                <a:ext uri="{FF2B5EF4-FFF2-40B4-BE49-F238E27FC236}">
                  <a16:creationId xmlns:a16="http://schemas.microsoft.com/office/drawing/2014/main" id="{41BC1D53-86F7-477E-B61F-62BE50C13D01}"/>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77;p44">
              <a:extLst>
                <a:ext uri="{FF2B5EF4-FFF2-40B4-BE49-F238E27FC236}">
                  <a16:creationId xmlns:a16="http://schemas.microsoft.com/office/drawing/2014/main" id="{90149390-74BB-4C08-99B6-9B96EBF4A4A2}"/>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075;p44">
            <a:extLst>
              <a:ext uri="{FF2B5EF4-FFF2-40B4-BE49-F238E27FC236}">
                <a16:creationId xmlns:a16="http://schemas.microsoft.com/office/drawing/2014/main" id="{BEB7FBD8-B902-4DE0-A21B-06E37AC49A11}"/>
              </a:ext>
            </a:extLst>
          </p:cNvPr>
          <p:cNvGrpSpPr/>
          <p:nvPr/>
        </p:nvGrpSpPr>
        <p:grpSpPr>
          <a:xfrm>
            <a:off x="5458315" y="1553291"/>
            <a:ext cx="131611" cy="138768"/>
            <a:chOff x="4854075" y="2527625"/>
            <a:chExt cx="56000" cy="59050"/>
          </a:xfrm>
        </p:grpSpPr>
        <p:sp>
          <p:nvSpPr>
            <p:cNvPr id="23" name="Google Shape;4076;p44">
              <a:extLst>
                <a:ext uri="{FF2B5EF4-FFF2-40B4-BE49-F238E27FC236}">
                  <a16:creationId xmlns:a16="http://schemas.microsoft.com/office/drawing/2014/main" id="{4C1B0E56-AB42-49C5-9DD2-54244B7DFD2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77;p44">
              <a:extLst>
                <a:ext uri="{FF2B5EF4-FFF2-40B4-BE49-F238E27FC236}">
                  <a16:creationId xmlns:a16="http://schemas.microsoft.com/office/drawing/2014/main" id="{D3F8B9E2-3D9B-4250-80B3-DE63122EC3F8}"/>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492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246293" y="658466"/>
            <a:ext cx="6091601"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94827" y="162554"/>
            <a:ext cx="8954346" cy="400110"/>
          </a:xfrm>
          <a:prstGeom prst="rect">
            <a:avLst/>
          </a:prstGeom>
          <a:noFill/>
        </p:spPr>
        <p:txBody>
          <a:bodyPr wrap="square" rtlCol="0">
            <a:spAutoFit/>
          </a:bodyPr>
          <a:lstStyle/>
          <a:p>
            <a:r>
              <a:rPr lang="en-US" sz="2000" b="1" dirty="0">
                <a:solidFill>
                  <a:schemeClr val="bg1"/>
                </a:solidFill>
                <a:latin typeface="Roboto Black" panose="02000000000000000000" pitchFamily="2" charset="0"/>
                <a:ea typeface="Roboto Black" panose="02000000000000000000" pitchFamily="2" charset="0"/>
              </a:rPr>
              <a:t>Customer Onboarding Process &amp; Data Transformations to Search Platform</a:t>
            </a:r>
          </a:p>
        </p:txBody>
      </p:sp>
      <p:sp>
        <p:nvSpPr>
          <p:cNvPr id="6" name="TextBox 5">
            <a:extLst>
              <a:ext uri="{FF2B5EF4-FFF2-40B4-BE49-F238E27FC236}">
                <a16:creationId xmlns:a16="http://schemas.microsoft.com/office/drawing/2014/main" id="{E02F1319-8C87-483A-846C-42C161AE653B}"/>
              </a:ext>
            </a:extLst>
          </p:cNvPr>
          <p:cNvSpPr txBox="1"/>
          <p:nvPr/>
        </p:nvSpPr>
        <p:spPr>
          <a:xfrm>
            <a:off x="162560" y="1217780"/>
            <a:ext cx="6675120" cy="2182136"/>
          </a:xfrm>
          <a:prstGeom prst="rect">
            <a:avLst/>
          </a:prstGeom>
          <a:noFill/>
        </p:spPr>
        <p:txBody>
          <a:bodyPr wrap="square">
            <a:spAutoFit/>
          </a:bodyPr>
          <a:lstStyle/>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Get the Data Source Details.</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Get the DB script details.</a:t>
            </a:r>
          </a:p>
          <a:p>
            <a:pPr marL="57150" marR="0" lvl="0" fontAlgn="auto">
              <a:lnSpc>
                <a:spcPct val="90000"/>
              </a:lnSpc>
              <a:spcBef>
                <a:spcPts val="0"/>
              </a:spcBef>
              <a:spcAft>
                <a:spcPts val="600"/>
              </a:spcAft>
              <a:buClrTx/>
              <a:buSzTx/>
              <a:tabLst/>
              <a:defRPr/>
            </a:pP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Store tenant data source details in the AWS secret manager or d K8S secret component.</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Create .conf file to Data transfer server.</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Event process pipeline </a:t>
            </a:r>
            <a:r>
              <a:rPr lang="en-US" sz="1400" b="0" i="0" dirty="0">
                <a:solidFill>
                  <a:schemeClr val="bg1"/>
                </a:solidFill>
                <a:effectLst/>
                <a:latin typeface="Calibri" panose="020F0502020204030204" pitchFamily="34" charset="0"/>
                <a:cs typeface="Calibri" panose="020F0502020204030204" pitchFamily="34" charset="0"/>
              </a:rPr>
              <a:t>inputs → filters → outputs</a:t>
            </a:r>
            <a:r>
              <a:rPr lang="en-US" sz="1400" dirty="0">
                <a:solidFill>
                  <a:schemeClr val="bg1"/>
                </a:solidFill>
                <a:latin typeface="Calibri" panose="020F0502020204030204" pitchFamily="34" charset="0"/>
                <a:cs typeface="Calibri" panose="020F0502020204030204" pitchFamily="34" charset="0"/>
              </a:rPr>
              <a:t>.</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For real or near real time transformation schedule the jobs every  second.</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Start the job.</a:t>
            </a:r>
          </a:p>
          <a:p>
            <a:pPr marL="57150"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Data validation using search JSON API</a:t>
            </a:r>
            <a:endParaRPr lang="en-US" dirty="0">
              <a:solidFill>
                <a:schemeClr val="bg1"/>
              </a:solidFill>
              <a:latin typeface="Calibri" panose="020F0502020204030204" pitchFamily="34" charset="0"/>
              <a:cs typeface="Calibri" panose="020F0502020204030204" pitchFamily="34" charset="0"/>
            </a:endParaRPr>
          </a:p>
        </p:txBody>
      </p:sp>
      <p:grpSp>
        <p:nvGrpSpPr>
          <p:cNvPr id="7" name="Google Shape;4075;p44">
            <a:extLst>
              <a:ext uri="{FF2B5EF4-FFF2-40B4-BE49-F238E27FC236}">
                <a16:creationId xmlns:a16="http://schemas.microsoft.com/office/drawing/2014/main" id="{97490191-2864-4A32-912C-9B6F9653BC4F}"/>
              </a:ext>
            </a:extLst>
          </p:cNvPr>
          <p:cNvGrpSpPr/>
          <p:nvPr/>
        </p:nvGrpSpPr>
        <p:grpSpPr>
          <a:xfrm>
            <a:off x="145559" y="3146414"/>
            <a:ext cx="131611" cy="138768"/>
            <a:chOff x="4854075" y="2527625"/>
            <a:chExt cx="56000" cy="59050"/>
          </a:xfrm>
        </p:grpSpPr>
        <p:sp>
          <p:nvSpPr>
            <p:cNvPr id="8" name="Google Shape;4076;p44">
              <a:extLst>
                <a:ext uri="{FF2B5EF4-FFF2-40B4-BE49-F238E27FC236}">
                  <a16:creationId xmlns:a16="http://schemas.microsoft.com/office/drawing/2014/main" id="{B85ADBAD-61F8-4626-8D06-967FD06B03A8}"/>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77;p44">
              <a:extLst>
                <a:ext uri="{FF2B5EF4-FFF2-40B4-BE49-F238E27FC236}">
                  <a16:creationId xmlns:a16="http://schemas.microsoft.com/office/drawing/2014/main" id="{AC9582D0-DE61-437B-B325-4C3005EAC8D6}"/>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075;p44">
            <a:extLst>
              <a:ext uri="{FF2B5EF4-FFF2-40B4-BE49-F238E27FC236}">
                <a16:creationId xmlns:a16="http://schemas.microsoft.com/office/drawing/2014/main" id="{B9202952-CD25-465E-B224-D949964E1444}"/>
              </a:ext>
            </a:extLst>
          </p:cNvPr>
          <p:cNvGrpSpPr/>
          <p:nvPr/>
        </p:nvGrpSpPr>
        <p:grpSpPr>
          <a:xfrm>
            <a:off x="167004" y="2646866"/>
            <a:ext cx="131611" cy="138768"/>
            <a:chOff x="4854075" y="2527625"/>
            <a:chExt cx="56000" cy="59050"/>
          </a:xfrm>
        </p:grpSpPr>
        <p:sp>
          <p:nvSpPr>
            <p:cNvPr id="11" name="Google Shape;4076;p44">
              <a:extLst>
                <a:ext uri="{FF2B5EF4-FFF2-40B4-BE49-F238E27FC236}">
                  <a16:creationId xmlns:a16="http://schemas.microsoft.com/office/drawing/2014/main" id="{B2BB3C60-213D-46FF-A7E9-A3A98F833DB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77;p44">
              <a:extLst>
                <a:ext uri="{FF2B5EF4-FFF2-40B4-BE49-F238E27FC236}">
                  <a16:creationId xmlns:a16="http://schemas.microsoft.com/office/drawing/2014/main" id="{00547477-5901-4CE7-A563-39991622A01D}"/>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075;p44">
            <a:extLst>
              <a:ext uri="{FF2B5EF4-FFF2-40B4-BE49-F238E27FC236}">
                <a16:creationId xmlns:a16="http://schemas.microsoft.com/office/drawing/2014/main" id="{1F83299C-45E5-4E10-B6C3-CD93AEAFAAAB}"/>
              </a:ext>
            </a:extLst>
          </p:cNvPr>
          <p:cNvGrpSpPr/>
          <p:nvPr/>
        </p:nvGrpSpPr>
        <p:grpSpPr>
          <a:xfrm>
            <a:off x="167004" y="2346888"/>
            <a:ext cx="131611" cy="138768"/>
            <a:chOff x="4854075" y="2527625"/>
            <a:chExt cx="56000" cy="59050"/>
          </a:xfrm>
        </p:grpSpPr>
        <p:sp>
          <p:nvSpPr>
            <p:cNvPr id="14" name="Google Shape;4076;p44">
              <a:extLst>
                <a:ext uri="{FF2B5EF4-FFF2-40B4-BE49-F238E27FC236}">
                  <a16:creationId xmlns:a16="http://schemas.microsoft.com/office/drawing/2014/main" id="{0A0CB523-4542-4B39-9729-F106E84B20B2}"/>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7;p44">
              <a:extLst>
                <a:ext uri="{FF2B5EF4-FFF2-40B4-BE49-F238E27FC236}">
                  <a16:creationId xmlns:a16="http://schemas.microsoft.com/office/drawing/2014/main" id="{879BDE85-B288-44DA-BE2D-71E02CA9569B}"/>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075;p44">
            <a:extLst>
              <a:ext uri="{FF2B5EF4-FFF2-40B4-BE49-F238E27FC236}">
                <a16:creationId xmlns:a16="http://schemas.microsoft.com/office/drawing/2014/main" id="{3AB5995C-CB3B-4DA5-9A6B-703D6C652A56}"/>
              </a:ext>
            </a:extLst>
          </p:cNvPr>
          <p:cNvGrpSpPr/>
          <p:nvPr/>
        </p:nvGrpSpPr>
        <p:grpSpPr>
          <a:xfrm>
            <a:off x="183924" y="1314715"/>
            <a:ext cx="131611" cy="138768"/>
            <a:chOff x="4854075" y="2527625"/>
            <a:chExt cx="56000" cy="59050"/>
          </a:xfrm>
        </p:grpSpPr>
        <p:sp>
          <p:nvSpPr>
            <p:cNvPr id="17" name="Google Shape;4076;p44">
              <a:extLst>
                <a:ext uri="{FF2B5EF4-FFF2-40B4-BE49-F238E27FC236}">
                  <a16:creationId xmlns:a16="http://schemas.microsoft.com/office/drawing/2014/main" id="{3C8D428B-1E6F-49DD-B09D-BDC40E93660C}"/>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77;p44">
              <a:extLst>
                <a:ext uri="{FF2B5EF4-FFF2-40B4-BE49-F238E27FC236}">
                  <a16:creationId xmlns:a16="http://schemas.microsoft.com/office/drawing/2014/main" id="{F93A6D9C-77F3-4E16-94DC-F1B53DEDF0FF}"/>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075;p44">
            <a:extLst>
              <a:ext uri="{FF2B5EF4-FFF2-40B4-BE49-F238E27FC236}">
                <a16:creationId xmlns:a16="http://schemas.microsoft.com/office/drawing/2014/main" id="{DF9E7256-CBF2-4CD9-915E-CA52EFE51C8D}"/>
              </a:ext>
            </a:extLst>
          </p:cNvPr>
          <p:cNvGrpSpPr/>
          <p:nvPr/>
        </p:nvGrpSpPr>
        <p:grpSpPr>
          <a:xfrm>
            <a:off x="188449" y="2080840"/>
            <a:ext cx="131611" cy="138768"/>
            <a:chOff x="4854075" y="2527625"/>
            <a:chExt cx="56000" cy="59050"/>
          </a:xfrm>
        </p:grpSpPr>
        <p:sp>
          <p:nvSpPr>
            <p:cNvPr id="20" name="Google Shape;4076;p44">
              <a:extLst>
                <a:ext uri="{FF2B5EF4-FFF2-40B4-BE49-F238E27FC236}">
                  <a16:creationId xmlns:a16="http://schemas.microsoft.com/office/drawing/2014/main" id="{640D2006-B053-41A5-A00B-E8FD2239A00B}"/>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77;p44">
              <a:extLst>
                <a:ext uri="{FF2B5EF4-FFF2-40B4-BE49-F238E27FC236}">
                  <a16:creationId xmlns:a16="http://schemas.microsoft.com/office/drawing/2014/main" id="{5AB8A8A1-FDA9-468F-8FE1-FBDB5158D0D3}"/>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075;p44">
            <a:extLst>
              <a:ext uri="{FF2B5EF4-FFF2-40B4-BE49-F238E27FC236}">
                <a16:creationId xmlns:a16="http://schemas.microsoft.com/office/drawing/2014/main" id="{AC96BC9C-EE40-44C8-AC5F-5DC20CBAEB36}"/>
              </a:ext>
            </a:extLst>
          </p:cNvPr>
          <p:cNvGrpSpPr/>
          <p:nvPr/>
        </p:nvGrpSpPr>
        <p:grpSpPr>
          <a:xfrm>
            <a:off x="181395" y="1853775"/>
            <a:ext cx="131611" cy="138768"/>
            <a:chOff x="4854075" y="2527625"/>
            <a:chExt cx="56000" cy="59050"/>
          </a:xfrm>
        </p:grpSpPr>
        <p:sp>
          <p:nvSpPr>
            <p:cNvPr id="26" name="Google Shape;4076;p44">
              <a:extLst>
                <a:ext uri="{FF2B5EF4-FFF2-40B4-BE49-F238E27FC236}">
                  <a16:creationId xmlns:a16="http://schemas.microsoft.com/office/drawing/2014/main" id="{8869EE7D-3ABD-426C-8FCD-7689E6793D0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77;p44">
              <a:extLst>
                <a:ext uri="{FF2B5EF4-FFF2-40B4-BE49-F238E27FC236}">
                  <a16:creationId xmlns:a16="http://schemas.microsoft.com/office/drawing/2014/main" id="{0F0A3B2D-34DC-40EA-AF62-34EDD962CCE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075;p44">
            <a:extLst>
              <a:ext uri="{FF2B5EF4-FFF2-40B4-BE49-F238E27FC236}">
                <a16:creationId xmlns:a16="http://schemas.microsoft.com/office/drawing/2014/main" id="{0A11C259-1870-4EA5-84C8-9D764B0EA34A}"/>
              </a:ext>
            </a:extLst>
          </p:cNvPr>
          <p:cNvGrpSpPr/>
          <p:nvPr/>
        </p:nvGrpSpPr>
        <p:grpSpPr>
          <a:xfrm>
            <a:off x="167004" y="1564713"/>
            <a:ext cx="131611" cy="138768"/>
            <a:chOff x="4854075" y="2527625"/>
            <a:chExt cx="56000" cy="59050"/>
          </a:xfrm>
        </p:grpSpPr>
        <p:sp>
          <p:nvSpPr>
            <p:cNvPr id="29" name="Google Shape;4076;p44">
              <a:extLst>
                <a:ext uri="{FF2B5EF4-FFF2-40B4-BE49-F238E27FC236}">
                  <a16:creationId xmlns:a16="http://schemas.microsoft.com/office/drawing/2014/main" id="{0A384F93-3FA7-4AD3-897A-08985171A73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77;p44">
              <a:extLst>
                <a:ext uri="{FF2B5EF4-FFF2-40B4-BE49-F238E27FC236}">
                  <a16:creationId xmlns:a16="http://schemas.microsoft.com/office/drawing/2014/main" id="{0B30D4F0-DD98-4E5C-BAFC-957486EE25E5}"/>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4075;p44">
            <a:extLst>
              <a:ext uri="{FF2B5EF4-FFF2-40B4-BE49-F238E27FC236}">
                <a16:creationId xmlns:a16="http://schemas.microsoft.com/office/drawing/2014/main" id="{9EAA7A0E-96C5-4B2C-A4ED-85D88C4B4F12}"/>
              </a:ext>
            </a:extLst>
          </p:cNvPr>
          <p:cNvGrpSpPr/>
          <p:nvPr/>
        </p:nvGrpSpPr>
        <p:grpSpPr>
          <a:xfrm>
            <a:off x="159950" y="2892383"/>
            <a:ext cx="131611" cy="138768"/>
            <a:chOff x="4854075" y="2527625"/>
            <a:chExt cx="56000" cy="59050"/>
          </a:xfrm>
        </p:grpSpPr>
        <p:sp>
          <p:nvSpPr>
            <p:cNvPr id="32" name="Google Shape;4076;p44">
              <a:extLst>
                <a:ext uri="{FF2B5EF4-FFF2-40B4-BE49-F238E27FC236}">
                  <a16:creationId xmlns:a16="http://schemas.microsoft.com/office/drawing/2014/main" id="{150D4701-36A6-427A-90E4-F5509A07742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77;p44">
              <a:extLst>
                <a:ext uri="{FF2B5EF4-FFF2-40B4-BE49-F238E27FC236}">
                  <a16:creationId xmlns:a16="http://schemas.microsoft.com/office/drawing/2014/main" id="{054B97D2-9CB7-4C36-BE03-D3366553869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988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187938" y="908038"/>
            <a:ext cx="68072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1508369" y="6768"/>
            <a:ext cx="6280964" cy="1692771"/>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                       STATISTICS</a:t>
            </a:r>
            <a:br>
              <a:rPr lang="en-US" sz="2800" dirty="0">
                <a:solidFill>
                  <a:schemeClr val="bg1"/>
                </a:solidFill>
                <a:latin typeface="Roboto Black" panose="02000000000000000000" pitchFamily="2" charset="0"/>
                <a:ea typeface="Roboto Black" panose="02000000000000000000" pitchFamily="2" charset="0"/>
              </a:rPr>
            </a:br>
            <a:r>
              <a:rPr lang="en-US" sz="2800" dirty="0">
                <a:solidFill>
                  <a:schemeClr val="bg1"/>
                </a:solidFill>
                <a:latin typeface="Roboto Black" panose="02000000000000000000" pitchFamily="2" charset="0"/>
                <a:ea typeface="Roboto Black" panose="02000000000000000000" pitchFamily="2" charset="0"/>
              </a:rPr>
              <a:t>     </a:t>
            </a:r>
            <a:r>
              <a:rPr lang="en-US" sz="2400" b="1" dirty="0">
                <a:solidFill>
                  <a:schemeClr val="bg1"/>
                </a:solidFill>
                <a:latin typeface="Roboto Black" panose="02000000000000000000" pitchFamily="2" charset="0"/>
                <a:ea typeface="Roboto Black" panose="02000000000000000000" pitchFamily="2" charset="0"/>
              </a:rPr>
              <a:t>FNO Search UI Vs Search Platform UI</a:t>
            </a:r>
          </a:p>
          <a:p>
            <a:endParaRPr lang="en-US" sz="2400" dirty="0">
              <a:latin typeface="Roboto Black" panose="02000000000000000000" pitchFamily="2" charset="0"/>
              <a:ea typeface="Roboto Black" panose="02000000000000000000" pitchFamily="2" charset="0"/>
            </a:endParaRPr>
          </a:p>
          <a:p>
            <a:endParaRPr lang="en-US" sz="2400" dirty="0"/>
          </a:p>
        </p:txBody>
      </p:sp>
      <p:pic>
        <p:nvPicPr>
          <p:cNvPr id="7" name="Picture 6" descr="Graphical user interface, application, table&#10;&#10;Description automatically generated">
            <a:extLst>
              <a:ext uri="{FF2B5EF4-FFF2-40B4-BE49-F238E27FC236}">
                <a16:creationId xmlns:a16="http://schemas.microsoft.com/office/drawing/2014/main" id="{1E1B9A53-0CDF-4510-8F5D-ECF5CEC16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0" y="1016000"/>
            <a:ext cx="9011340" cy="3955625"/>
          </a:xfrm>
          <a:prstGeom prst="rect">
            <a:avLst/>
          </a:prstGeom>
        </p:spPr>
      </p:pic>
      <p:pic>
        <p:nvPicPr>
          <p:cNvPr id="8" name="Picture 7">
            <a:extLst>
              <a:ext uri="{FF2B5EF4-FFF2-40B4-BE49-F238E27FC236}">
                <a16:creationId xmlns:a16="http://schemas.microsoft.com/office/drawing/2014/main" id="{8F02EEE4-7B32-4837-83F7-750D5CA6EA93}"/>
              </a:ext>
            </a:extLst>
          </p:cNvPr>
          <p:cNvPicPr>
            <a:picLocks noChangeAspect="1"/>
          </p:cNvPicPr>
          <p:nvPr/>
        </p:nvPicPr>
        <p:blipFill>
          <a:blip r:embed="rId4"/>
          <a:stretch>
            <a:fillRect/>
          </a:stretch>
        </p:blipFill>
        <p:spPr>
          <a:xfrm>
            <a:off x="3162434" y="1800728"/>
            <a:ext cx="615343" cy="553077"/>
          </a:xfrm>
          <a:prstGeom prst="rect">
            <a:avLst/>
          </a:prstGeom>
        </p:spPr>
      </p:pic>
      <p:pic>
        <p:nvPicPr>
          <p:cNvPr id="9" name="Picture 8">
            <a:extLst>
              <a:ext uri="{FF2B5EF4-FFF2-40B4-BE49-F238E27FC236}">
                <a16:creationId xmlns:a16="http://schemas.microsoft.com/office/drawing/2014/main" id="{68D15FE1-B3E5-4219-9660-E193DDDD2AFB}"/>
              </a:ext>
            </a:extLst>
          </p:cNvPr>
          <p:cNvPicPr>
            <a:picLocks noChangeAspect="1"/>
          </p:cNvPicPr>
          <p:nvPr/>
        </p:nvPicPr>
        <p:blipFill>
          <a:blip r:embed="rId5"/>
          <a:stretch>
            <a:fillRect/>
          </a:stretch>
        </p:blipFill>
        <p:spPr>
          <a:xfrm>
            <a:off x="6434668" y="1814767"/>
            <a:ext cx="671706" cy="539038"/>
          </a:xfrm>
          <a:prstGeom prst="rect">
            <a:avLst/>
          </a:prstGeom>
        </p:spPr>
      </p:pic>
    </p:spTree>
    <p:extLst>
      <p:ext uri="{BB962C8B-B14F-4D97-AF65-F5344CB8AC3E}">
        <p14:creationId xmlns:p14="http://schemas.microsoft.com/office/powerpoint/2010/main" val="1261002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950871" y="521959"/>
            <a:ext cx="68072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1508369" y="-20326"/>
            <a:ext cx="5666154" cy="461665"/>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   FNO Search UI Vs Search Platform UI</a:t>
            </a:r>
            <a:endParaRPr lang="en-US" sz="2400" dirty="0"/>
          </a:p>
        </p:txBody>
      </p:sp>
      <p:pic>
        <p:nvPicPr>
          <p:cNvPr id="10" name="Picture 9">
            <a:extLst>
              <a:ext uri="{FF2B5EF4-FFF2-40B4-BE49-F238E27FC236}">
                <a16:creationId xmlns:a16="http://schemas.microsoft.com/office/drawing/2014/main" id="{83126CBB-2E98-4DF9-B1BB-095FC12932C9}"/>
              </a:ext>
            </a:extLst>
          </p:cNvPr>
          <p:cNvPicPr>
            <a:picLocks noChangeAspect="1"/>
          </p:cNvPicPr>
          <p:nvPr/>
        </p:nvPicPr>
        <p:blipFill>
          <a:blip r:embed="rId3"/>
          <a:stretch>
            <a:fillRect/>
          </a:stretch>
        </p:blipFill>
        <p:spPr>
          <a:xfrm>
            <a:off x="64346" y="980179"/>
            <a:ext cx="9015307" cy="3709776"/>
          </a:xfrm>
          <a:prstGeom prst="rect">
            <a:avLst/>
          </a:prstGeom>
        </p:spPr>
      </p:pic>
      <p:sp>
        <p:nvSpPr>
          <p:cNvPr id="2" name="TextBox 1">
            <a:extLst>
              <a:ext uri="{FF2B5EF4-FFF2-40B4-BE49-F238E27FC236}">
                <a16:creationId xmlns:a16="http://schemas.microsoft.com/office/drawing/2014/main" id="{AD6E8A78-6919-4402-9346-D16A2B366A6C}"/>
              </a:ext>
            </a:extLst>
          </p:cNvPr>
          <p:cNvSpPr txBox="1"/>
          <p:nvPr/>
        </p:nvSpPr>
        <p:spPr>
          <a:xfrm>
            <a:off x="0" y="641625"/>
            <a:ext cx="1290060" cy="338554"/>
          </a:xfrm>
          <a:prstGeom prst="rect">
            <a:avLst/>
          </a:prstGeom>
          <a:noFill/>
        </p:spPr>
        <p:txBody>
          <a:bodyPr wrap="square" rtlCol="0">
            <a:spAutoFit/>
          </a:bodyPr>
          <a:lstStyle/>
          <a:p>
            <a:r>
              <a:rPr lang="en-US" sz="1600" b="1" dirty="0">
                <a:solidFill>
                  <a:schemeClr val="bg1"/>
                </a:solidFill>
              </a:rPr>
              <a:t>FNO UI</a:t>
            </a:r>
          </a:p>
        </p:txBody>
      </p:sp>
      <p:pic>
        <p:nvPicPr>
          <p:cNvPr id="11" name="Picture 10">
            <a:extLst>
              <a:ext uri="{FF2B5EF4-FFF2-40B4-BE49-F238E27FC236}">
                <a16:creationId xmlns:a16="http://schemas.microsoft.com/office/drawing/2014/main" id="{528F4484-DD99-4000-B7CE-BEDCCD82343A}"/>
              </a:ext>
            </a:extLst>
          </p:cNvPr>
          <p:cNvPicPr>
            <a:picLocks noChangeAspect="1"/>
          </p:cNvPicPr>
          <p:nvPr/>
        </p:nvPicPr>
        <p:blipFill>
          <a:blip r:embed="rId4"/>
          <a:stretch>
            <a:fillRect/>
          </a:stretch>
        </p:blipFill>
        <p:spPr>
          <a:xfrm>
            <a:off x="5058727" y="1329146"/>
            <a:ext cx="837200" cy="752484"/>
          </a:xfrm>
          <a:prstGeom prst="rect">
            <a:avLst/>
          </a:prstGeom>
        </p:spPr>
      </p:pic>
      <p:sp>
        <p:nvSpPr>
          <p:cNvPr id="4" name="TextBox 3">
            <a:extLst>
              <a:ext uri="{FF2B5EF4-FFF2-40B4-BE49-F238E27FC236}">
                <a16:creationId xmlns:a16="http://schemas.microsoft.com/office/drawing/2014/main" id="{32810213-AED8-41F6-9164-8CE66CD9827C}"/>
              </a:ext>
            </a:extLst>
          </p:cNvPr>
          <p:cNvSpPr txBox="1"/>
          <p:nvPr/>
        </p:nvSpPr>
        <p:spPr>
          <a:xfrm>
            <a:off x="6929120" y="4774763"/>
            <a:ext cx="2404533" cy="307777"/>
          </a:xfrm>
          <a:prstGeom prst="rect">
            <a:avLst/>
          </a:prstGeom>
          <a:noFill/>
        </p:spPr>
        <p:txBody>
          <a:bodyPr wrap="square" rtlCol="0">
            <a:spAutoFit/>
          </a:bodyPr>
          <a:lstStyle/>
          <a:p>
            <a:r>
              <a:rPr lang="en-US" dirty="0">
                <a:solidFill>
                  <a:schemeClr val="bg1"/>
                </a:solidFill>
              </a:rPr>
              <a:t>Continued on Next slide</a:t>
            </a:r>
          </a:p>
        </p:txBody>
      </p:sp>
    </p:spTree>
    <p:extLst>
      <p:ext uri="{BB962C8B-B14F-4D97-AF65-F5344CB8AC3E}">
        <p14:creationId xmlns:p14="http://schemas.microsoft.com/office/powerpoint/2010/main" val="269714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950871" y="494865"/>
            <a:ext cx="68072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1508369" y="6768"/>
            <a:ext cx="5666154" cy="830997"/>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   FNO Search UI Vs Search Platform UI</a:t>
            </a:r>
            <a:endParaRPr lang="en-US" sz="2400" dirty="0">
              <a:solidFill>
                <a:schemeClr val="bg1"/>
              </a:solidFill>
              <a:latin typeface="Roboto Black" panose="02000000000000000000" pitchFamily="2" charset="0"/>
              <a:ea typeface="Roboto Black" panose="02000000000000000000" pitchFamily="2" charset="0"/>
            </a:endParaRPr>
          </a:p>
          <a:p>
            <a:endParaRPr lang="en-US" sz="2400" dirty="0"/>
          </a:p>
        </p:txBody>
      </p:sp>
      <p:sp>
        <p:nvSpPr>
          <p:cNvPr id="2" name="TextBox 1">
            <a:extLst>
              <a:ext uri="{FF2B5EF4-FFF2-40B4-BE49-F238E27FC236}">
                <a16:creationId xmlns:a16="http://schemas.microsoft.com/office/drawing/2014/main" id="{AD6E8A78-6919-4402-9346-D16A2B366A6C}"/>
              </a:ext>
            </a:extLst>
          </p:cNvPr>
          <p:cNvSpPr txBox="1"/>
          <p:nvPr/>
        </p:nvSpPr>
        <p:spPr>
          <a:xfrm>
            <a:off x="64607" y="733952"/>
            <a:ext cx="2543126" cy="338554"/>
          </a:xfrm>
          <a:prstGeom prst="rect">
            <a:avLst/>
          </a:prstGeom>
          <a:noFill/>
        </p:spPr>
        <p:txBody>
          <a:bodyPr wrap="square" rtlCol="0">
            <a:spAutoFit/>
          </a:bodyPr>
          <a:lstStyle/>
          <a:p>
            <a:r>
              <a:rPr lang="en-US" sz="1600" b="1" dirty="0">
                <a:solidFill>
                  <a:schemeClr val="bg1"/>
                </a:solidFill>
                <a:latin typeface="Roboto Black" panose="02000000000000000000" pitchFamily="2" charset="0"/>
                <a:ea typeface="Roboto Black" panose="02000000000000000000" pitchFamily="2" charset="0"/>
              </a:rPr>
              <a:t>SEARCH PLATFORM UI</a:t>
            </a:r>
            <a:endParaRPr lang="en-US" sz="1600" b="1" dirty="0">
              <a:solidFill>
                <a:schemeClr val="bg1"/>
              </a:solidFill>
            </a:endParaRPr>
          </a:p>
        </p:txBody>
      </p:sp>
      <p:pic>
        <p:nvPicPr>
          <p:cNvPr id="9" name="Picture 8">
            <a:extLst>
              <a:ext uri="{FF2B5EF4-FFF2-40B4-BE49-F238E27FC236}">
                <a16:creationId xmlns:a16="http://schemas.microsoft.com/office/drawing/2014/main" id="{DE4904E5-8E46-486E-91AA-BE5244E7E4BD}"/>
              </a:ext>
            </a:extLst>
          </p:cNvPr>
          <p:cNvPicPr>
            <a:picLocks noChangeAspect="1"/>
          </p:cNvPicPr>
          <p:nvPr/>
        </p:nvPicPr>
        <p:blipFill>
          <a:blip r:embed="rId3"/>
          <a:stretch>
            <a:fillRect/>
          </a:stretch>
        </p:blipFill>
        <p:spPr>
          <a:xfrm>
            <a:off x="57022" y="1381775"/>
            <a:ext cx="8917645" cy="3081841"/>
          </a:xfrm>
          <a:prstGeom prst="rect">
            <a:avLst/>
          </a:prstGeom>
        </p:spPr>
      </p:pic>
      <p:pic>
        <p:nvPicPr>
          <p:cNvPr id="14" name="Picture 13">
            <a:extLst>
              <a:ext uri="{FF2B5EF4-FFF2-40B4-BE49-F238E27FC236}">
                <a16:creationId xmlns:a16="http://schemas.microsoft.com/office/drawing/2014/main" id="{C45EBC2B-B6A0-46D4-872C-77D5AC4C8C66}"/>
              </a:ext>
            </a:extLst>
          </p:cNvPr>
          <p:cNvPicPr>
            <a:picLocks noChangeAspect="1"/>
          </p:cNvPicPr>
          <p:nvPr/>
        </p:nvPicPr>
        <p:blipFill>
          <a:blip r:embed="rId4"/>
          <a:stretch>
            <a:fillRect/>
          </a:stretch>
        </p:blipFill>
        <p:spPr>
          <a:xfrm>
            <a:off x="7911773" y="1529062"/>
            <a:ext cx="968181" cy="752484"/>
          </a:xfrm>
          <a:prstGeom prst="rect">
            <a:avLst/>
          </a:prstGeom>
        </p:spPr>
      </p:pic>
    </p:spTree>
    <p:extLst>
      <p:ext uri="{BB962C8B-B14F-4D97-AF65-F5344CB8AC3E}">
        <p14:creationId xmlns:p14="http://schemas.microsoft.com/office/powerpoint/2010/main" val="231240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9" name="Picture 8">
            <a:extLst>
              <a:ext uri="{FF2B5EF4-FFF2-40B4-BE49-F238E27FC236}">
                <a16:creationId xmlns:a16="http://schemas.microsoft.com/office/drawing/2014/main" id="{07494FE1-8324-4967-B697-F605F68F752F}"/>
              </a:ext>
            </a:extLst>
          </p:cNvPr>
          <p:cNvPicPr>
            <a:picLocks noChangeAspect="1"/>
          </p:cNvPicPr>
          <p:nvPr/>
        </p:nvPicPr>
        <p:blipFill>
          <a:blip r:embed="rId3"/>
          <a:stretch>
            <a:fillRect/>
          </a:stretch>
        </p:blipFill>
        <p:spPr>
          <a:xfrm>
            <a:off x="91668" y="596053"/>
            <a:ext cx="6548556" cy="4450080"/>
          </a:xfrm>
          <a:prstGeom prst="rect">
            <a:avLst/>
          </a:prstGeom>
        </p:spPr>
      </p:pic>
      <p:sp>
        <p:nvSpPr>
          <p:cNvPr id="6" name="TextBox 5">
            <a:extLst>
              <a:ext uri="{FF2B5EF4-FFF2-40B4-BE49-F238E27FC236}">
                <a16:creationId xmlns:a16="http://schemas.microsoft.com/office/drawing/2014/main" id="{9691A99B-E39B-4936-9C1C-C8A9542EDA81}"/>
              </a:ext>
            </a:extLst>
          </p:cNvPr>
          <p:cNvSpPr txBox="1"/>
          <p:nvPr/>
        </p:nvSpPr>
        <p:spPr>
          <a:xfrm>
            <a:off x="6758901" y="1092749"/>
            <a:ext cx="2919307" cy="1384995"/>
          </a:xfrm>
          <a:prstGeom prst="rect">
            <a:avLst/>
          </a:prstGeom>
          <a:noFill/>
        </p:spPr>
        <p:txBody>
          <a:bodyPr wrap="square" rtlCol="0">
            <a:spAutoFit/>
          </a:bodyPr>
          <a:lstStyle/>
          <a:p>
            <a:r>
              <a:rPr lang="en-US" sz="1200" dirty="0">
                <a:solidFill>
                  <a:schemeClr val="accent1"/>
                </a:solidFill>
              </a:rPr>
              <a:t>Benefits of the Chat Application</a:t>
            </a:r>
          </a:p>
          <a:p>
            <a:endParaRPr lang="en-US" sz="1200" dirty="0">
              <a:solidFill>
                <a:schemeClr val="accent1"/>
              </a:solidFill>
            </a:endParaRPr>
          </a:p>
          <a:p>
            <a:r>
              <a:rPr lang="en-US" sz="1200" dirty="0">
                <a:solidFill>
                  <a:schemeClr val="bg1"/>
                </a:solidFill>
              </a:rPr>
              <a:t>Boost Efficiency</a:t>
            </a:r>
          </a:p>
          <a:p>
            <a:r>
              <a:rPr lang="en-US" sz="1200" dirty="0">
                <a:solidFill>
                  <a:schemeClr val="bg1"/>
                </a:solidFill>
              </a:rPr>
              <a:t>Increase Customer Satisfaction</a:t>
            </a:r>
          </a:p>
          <a:p>
            <a:r>
              <a:rPr lang="en-US" sz="1200" dirty="0">
                <a:solidFill>
                  <a:schemeClr val="bg1"/>
                </a:solidFill>
              </a:rPr>
              <a:t>Personalize your brand</a:t>
            </a:r>
          </a:p>
          <a:p>
            <a:r>
              <a:rPr lang="en-US" sz="1200" dirty="0">
                <a:solidFill>
                  <a:schemeClr val="bg1"/>
                </a:solidFill>
              </a:rPr>
              <a:t>Track Success</a:t>
            </a:r>
          </a:p>
          <a:p>
            <a:r>
              <a:rPr lang="en-US" sz="1200" dirty="0">
                <a:solidFill>
                  <a:schemeClr val="bg1"/>
                </a:solidFill>
              </a:rPr>
              <a:t>Gain a Competitive Advantage</a:t>
            </a:r>
          </a:p>
        </p:txBody>
      </p:sp>
      <p:grpSp>
        <p:nvGrpSpPr>
          <p:cNvPr id="12" name="Google Shape;4075;p44">
            <a:extLst>
              <a:ext uri="{FF2B5EF4-FFF2-40B4-BE49-F238E27FC236}">
                <a16:creationId xmlns:a16="http://schemas.microsoft.com/office/drawing/2014/main" id="{458296B8-F53D-4757-BDD6-4669A9BA22A5}"/>
              </a:ext>
            </a:extLst>
          </p:cNvPr>
          <p:cNvGrpSpPr/>
          <p:nvPr/>
        </p:nvGrpSpPr>
        <p:grpSpPr>
          <a:xfrm>
            <a:off x="6704809" y="1701076"/>
            <a:ext cx="131611" cy="138768"/>
            <a:chOff x="4854075" y="2527625"/>
            <a:chExt cx="56000" cy="59050"/>
          </a:xfrm>
        </p:grpSpPr>
        <p:sp>
          <p:nvSpPr>
            <p:cNvPr id="13" name="Google Shape;4076;p44">
              <a:extLst>
                <a:ext uri="{FF2B5EF4-FFF2-40B4-BE49-F238E27FC236}">
                  <a16:creationId xmlns:a16="http://schemas.microsoft.com/office/drawing/2014/main" id="{E9B259C6-90C5-4B29-BA4D-8B9D89BF1AF7}"/>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77;p44">
              <a:extLst>
                <a:ext uri="{FF2B5EF4-FFF2-40B4-BE49-F238E27FC236}">
                  <a16:creationId xmlns:a16="http://schemas.microsoft.com/office/drawing/2014/main" id="{C7EA86A2-D514-414D-93BF-E03E025C261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4075;p44">
            <a:extLst>
              <a:ext uri="{FF2B5EF4-FFF2-40B4-BE49-F238E27FC236}">
                <a16:creationId xmlns:a16="http://schemas.microsoft.com/office/drawing/2014/main" id="{C827C300-E912-4385-A21F-6D5038B88AE3}"/>
              </a:ext>
            </a:extLst>
          </p:cNvPr>
          <p:cNvGrpSpPr/>
          <p:nvPr/>
        </p:nvGrpSpPr>
        <p:grpSpPr>
          <a:xfrm>
            <a:off x="6724004" y="1550478"/>
            <a:ext cx="131611" cy="138768"/>
            <a:chOff x="4854075" y="2527625"/>
            <a:chExt cx="56000" cy="59050"/>
          </a:xfrm>
        </p:grpSpPr>
        <p:sp>
          <p:nvSpPr>
            <p:cNvPr id="16" name="Google Shape;4076;p44">
              <a:extLst>
                <a:ext uri="{FF2B5EF4-FFF2-40B4-BE49-F238E27FC236}">
                  <a16:creationId xmlns:a16="http://schemas.microsoft.com/office/drawing/2014/main" id="{ED6E30D0-BF1E-4D9B-B823-AD6D14789D2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77;p44">
              <a:extLst>
                <a:ext uri="{FF2B5EF4-FFF2-40B4-BE49-F238E27FC236}">
                  <a16:creationId xmlns:a16="http://schemas.microsoft.com/office/drawing/2014/main" id="{D34D5326-E042-4347-9599-E2A0983CD029}"/>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075;p44">
            <a:extLst>
              <a:ext uri="{FF2B5EF4-FFF2-40B4-BE49-F238E27FC236}">
                <a16:creationId xmlns:a16="http://schemas.microsoft.com/office/drawing/2014/main" id="{72B4658A-ABCB-4F22-9F23-246058B68F4C}"/>
              </a:ext>
            </a:extLst>
          </p:cNvPr>
          <p:cNvGrpSpPr/>
          <p:nvPr/>
        </p:nvGrpSpPr>
        <p:grpSpPr>
          <a:xfrm>
            <a:off x="6710554" y="2250660"/>
            <a:ext cx="131611" cy="138768"/>
            <a:chOff x="4854075" y="2527625"/>
            <a:chExt cx="56000" cy="59050"/>
          </a:xfrm>
        </p:grpSpPr>
        <p:sp>
          <p:nvSpPr>
            <p:cNvPr id="19" name="Google Shape;4076;p44">
              <a:extLst>
                <a:ext uri="{FF2B5EF4-FFF2-40B4-BE49-F238E27FC236}">
                  <a16:creationId xmlns:a16="http://schemas.microsoft.com/office/drawing/2014/main" id="{259310E0-E98D-434B-8837-8DF355204361}"/>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77;p44">
              <a:extLst>
                <a:ext uri="{FF2B5EF4-FFF2-40B4-BE49-F238E27FC236}">
                  <a16:creationId xmlns:a16="http://schemas.microsoft.com/office/drawing/2014/main" id="{FB44E595-4BBC-4D1A-9689-EC67154B142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075;p44">
            <a:extLst>
              <a:ext uri="{FF2B5EF4-FFF2-40B4-BE49-F238E27FC236}">
                <a16:creationId xmlns:a16="http://schemas.microsoft.com/office/drawing/2014/main" id="{19CB8449-A6F3-4773-91D1-4D6101CD432A}"/>
              </a:ext>
            </a:extLst>
          </p:cNvPr>
          <p:cNvGrpSpPr/>
          <p:nvPr/>
        </p:nvGrpSpPr>
        <p:grpSpPr>
          <a:xfrm>
            <a:off x="6700657" y="2072843"/>
            <a:ext cx="131611" cy="138768"/>
            <a:chOff x="4854075" y="2527625"/>
            <a:chExt cx="56000" cy="59050"/>
          </a:xfrm>
        </p:grpSpPr>
        <p:sp>
          <p:nvSpPr>
            <p:cNvPr id="22" name="Google Shape;4076;p44">
              <a:extLst>
                <a:ext uri="{FF2B5EF4-FFF2-40B4-BE49-F238E27FC236}">
                  <a16:creationId xmlns:a16="http://schemas.microsoft.com/office/drawing/2014/main" id="{EEFEBEB9-FFDB-429B-A043-D2F2F6BFFD5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7;p44">
              <a:extLst>
                <a:ext uri="{FF2B5EF4-FFF2-40B4-BE49-F238E27FC236}">
                  <a16:creationId xmlns:a16="http://schemas.microsoft.com/office/drawing/2014/main" id="{BAEEAA94-3F56-40F1-A566-4ED830F566C2}"/>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075;p44">
            <a:extLst>
              <a:ext uri="{FF2B5EF4-FFF2-40B4-BE49-F238E27FC236}">
                <a16:creationId xmlns:a16="http://schemas.microsoft.com/office/drawing/2014/main" id="{E82F0629-04DA-46ED-9EE2-6846BC2EAC81}"/>
              </a:ext>
            </a:extLst>
          </p:cNvPr>
          <p:cNvGrpSpPr/>
          <p:nvPr/>
        </p:nvGrpSpPr>
        <p:grpSpPr>
          <a:xfrm>
            <a:off x="6710554" y="1904254"/>
            <a:ext cx="131611" cy="138768"/>
            <a:chOff x="4854075" y="2527625"/>
            <a:chExt cx="56000" cy="59050"/>
          </a:xfrm>
        </p:grpSpPr>
        <p:sp>
          <p:nvSpPr>
            <p:cNvPr id="25" name="Google Shape;4076;p44">
              <a:extLst>
                <a:ext uri="{FF2B5EF4-FFF2-40B4-BE49-F238E27FC236}">
                  <a16:creationId xmlns:a16="http://schemas.microsoft.com/office/drawing/2014/main" id="{0A5411C7-B420-4D2E-A984-49CA70A01EA1}"/>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77;p44">
              <a:extLst>
                <a:ext uri="{FF2B5EF4-FFF2-40B4-BE49-F238E27FC236}">
                  <a16:creationId xmlns:a16="http://schemas.microsoft.com/office/drawing/2014/main" id="{9DAF68F2-3120-4A18-9ED1-FCC455EA668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0FA87FE3-A800-4C9F-80B2-2ED4455C135B}"/>
              </a:ext>
            </a:extLst>
          </p:cNvPr>
          <p:cNvSpPr txBox="1"/>
          <p:nvPr/>
        </p:nvSpPr>
        <p:spPr>
          <a:xfrm>
            <a:off x="3066627" y="97367"/>
            <a:ext cx="1986280" cy="307777"/>
          </a:xfrm>
          <a:prstGeom prst="rect">
            <a:avLst/>
          </a:prstGeom>
          <a:noFill/>
        </p:spPr>
        <p:txBody>
          <a:bodyPr wrap="square">
            <a:spAutoFit/>
          </a:bodyPr>
          <a:lstStyle/>
          <a:p>
            <a:r>
              <a:rPr lang="en-US" sz="1400" b="1" dirty="0">
                <a:solidFill>
                  <a:schemeClr val="bg1"/>
                </a:solidFill>
                <a:latin typeface="Roboto Black" panose="02000000000000000000" pitchFamily="2" charset="0"/>
                <a:ea typeface="Roboto Black" panose="02000000000000000000" pitchFamily="2" charset="0"/>
              </a:rPr>
              <a:t> CHAT APPLICATION</a:t>
            </a:r>
            <a:endParaRPr lang="en-US" dirty="0"/>
          </a:p>
        </p:txBody>
      </p:sp>
      <p:cxnSp>
        <p:nvCxnSpPr>
          <p:cNvPr id="32" name="Google Shape;294;p24">
            <a:extLst>
              <a:ext uri="{FF2B5EF4-FFF2-40B4-BE49-F238E27FC236}">
                <a16:creationId xmlns:a16="http://schemas.microsoft.com/office/drawing/2014/main" id="{96AFA709-72FB-4642-8C98-E6C8A61029DC}"/>
              </a:ext>
            </a:extLst>
          </p:cNvPr>
          <p:cNvCxnSpPr>
            <a:cxnSpLocks/>
          </p:cNvCxnSpPr>
          <p:nvPr/>
        </p:nvCxnSpPr>
        <p:spPr>
          <a:xfrm>
            <a:off x="950871" y="405144"/>
            <a:ext cx="68072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68253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p:nvPr/>
        </p:nvSpPr>
        <p:spPr>
          <a:xfrm rot="10800000">
            <a:off x="1737194" y="750571"/>
            <a:ext cx="5960534" cy="739422"/>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a:spLocks noGrp="1"/>
          </p:cNvSpPr>
          <p:nvPr>
            <p:ph type="ctrTitle" idx="4"/>
          </p:nvPr>
        </p:nvSpPr>
        <p:spPr>
          <a:xfrm>
            <a:off x="1028360" y="8783"/>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ROADMAP</a:t>
            </a:r>
            <a:endParaRPr dirty="0">
              <a:solidFill>
                <a:srgbClr val="FFFFFF"/>
              </a:solidFill>
            </a:endParaRPr>
          </a:p>
        </p:txBody>
      </p:sp>
      <p:sp>
        <p:nvSpPr>
          <p:cNvPr id="446" name="Google Shape;446;p27"/>
          <p:cNvSpPr/>
          <p:nvPr/>
        </p:nvSpPr>
        <p:spPr>
          <a:xfrm>
            <a:off x="7901294" y="89136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7903938" y="172453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8021104" y="1841697"/>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7997433" y="1017020"/>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0" name="Google Shape;450;p27"/>
          <p:cNvSpPr/>
          <p:nvPr/>
        </p:nvSpPr>
        <p:spPr>
          <a:xfrm>
            <a:off x="7903939" y="2611900"/>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7"/>
          <p:cNvGrpSpPr/>
          <p:nvPr/>
        </p:nvGrpSpPr>
        <p:grpSpPr>
          <a:xfrm>
            <a:off x="7983116" y="2688890"/>
            <a:ext cx="265543" cy="269920"/>
            <a:chOff x="4151375" y="238125"/>
            <a:chExt cx="2141475" cy="2176775"/>
          </a:xfrm>
        </p:grpSpPr>
        <p:sp>
          <p:nvSpPr>
            <p:cNvPr id="452" name="Google Shape;452;p27"/>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27"/>
          <p:cNvCxnSpPr/>
          <p:nvPr/>
        </p:nvCxnSpPr>
        <p:spPr>
          <a:xfrm>
            <a:off x="5762999" y="50445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a:extLst>
              <a:ext uri="{FF2B5EF4-FFF2-40B4-BE49-F238E27FC236}">
                <a16:creationId xmlns:a16="http://schemas.microsoft.com/office/drawing/2014/main" id="{7DEB6B01-5755-41B7-8E2D-3BF83AAC9112}"/>
              </a:ext>
            </a:extLst>
          </p:cNvPr>
          <p:cNvSpPr txBox="1"/>
          <p:nvPr/>
        </p:nvSpPr>
        <p:spPr>
          <a:xfrm>
            <a:off x="2235200" y="750950"/>
            <a:ext cx="5488323" cy="73866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future implementation we can start FNO upcoming implementation </a:t>
            </a:r>
            <a:r>
              <a:rPr lang="en-US" b="1" dirty="0">
                <a:solidFill>
                  <a:srgbClr val="7030A0"/>
                </a:solidFill>
                <a:latin typeface="Calibri" panose="020F0502020204030204" pitchFamily="34" charset="0"/>
                <a:cs typeface="Calibri" panose="020F0502020204030204" pitchFamily="34" charset="0"/>
              </a:rPr>
              <a:t>Monetization center - FNMS </a:t>
            </a:r>
            <a:r>
              <a:rPr lang="en-US" dirty="0">
                <a:latin typeface="Calibri" panose="020F0502020204030204" pitchFamily="34" charset="0"/>
                <a:cs typeface="Calibri" panose="020F0502020204030204" pitchFamily="34" charset="0"/>
              </a:rPr>
              <a:t>module task with Search Platform as this will handle huge data and response time would be in milliseconds</a:t>
            </a:r>
          </a:p>
        </p:txBody>
      </p:sp>
      <p:sp>
        <p:nvSpPr>
          <p:cNvPr id="118" name="Google Shape;442;p27">
            <a:extLst>
              <a:ext uri="{FF2B5EF4-FFF2-40B4-BE49-F238E27FC236}">
                <a16:creationId xmlns:a16="http://schemas.microsoft.com/office/drawing/2014/main" id="{5CA5C115-D223-4C69-B3FC-888917F92A9D}"/>
              </a:ext>
            </a:extLst>
          </p:cNvPr>
          <p:cNvSpPr/>
          <p:nvPr/>
        </p:nvSpPr>
        <p:spPr>
          <a:xfrm rot="10800000">
            <a:off x="1737194" y="1622845"/>
            <a:ext cx="5960534" cy="70075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42;p27">
            <a:extLst>
              <a:ext uri="{FF2B5EF4-FFF2-40B4-BE49-F238E27FC236}">
                <a16:creationId xmlns:a16="http://schemas.microsoft.com/office/drawing/2014/main" id="{554C10AD-7DA4-4D4B-9622-A600C88A71A5}"/>
              </a:ext>
            </a:extLst>
          </p:cNvPr>
          <p:cNvSpPr/>
          <p:nvPr/>
        </p:nvSpPr>
        <p:spPr>
          <a:xfrm rot="10800000">
            <a:off x="1737195" y="2479119"/>
            <a:ext cx="5960533" cy="76726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442;p27">
            <a:extLst>
              <a:ext uri="{FF2B5EF4-FFF2-40B4-BE49-F238E27FC236}">
                <a16:creationId xmlns:a16="http://schemas.microsoft.com/office/drawing/2014/main" id="{687C2B32-1C83-490F-81AB-C9F304DBD1E9}"/>
              </a:ext>
            </a:extLst>
          </p:cNvPr>
          <p:cNvSpPr/>
          <p:nvPr/>
        </p:nvSpPr>
        <p:spPr>
          <a:xfrm rot="10800000">
            <a:off x="1813956" y="3421996"/>
            <a:ext cx="5909567" cy="738662"/>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C461FDC4-D08E-4DD5-9B14-3177269BDE34}"/>
              </a:ext>
            </a:extLst>
          </p:cNvPr>
          <p:cNvSpPr txBox="1"/>
          <p:nvPr/>
        </p:nvSpPr>
        <p:spPr>
          <a:xfrm>
            <a:off x="2235200" y="1677342"/>
            <a:ext cx="5325762" cy="52322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Aggregate data from our solutions and provide a dashboard with a single executive view for business-critical information</a:t>
            </a:r>
          </a:p>
        </p:txBody>
      </p:sp>
      <p:sp>
        <p:nvSpPr>
          <p:cNvPr id="6" name="TextBox 5">
            <a:extLst>
              <a:ext uri="{FF2B5EF4-FFF2-40B4-BE49-F238E27FC236}">
                <a16:creationId xmlns:a16="http://schemas.microsoft.com/office/drawing/2014/main" id="{EB2C52F7-9989-4A47-AEBF-B203489BDE6D}"/>
              </a:ext>
            </a:extLst>
          </p:cNvPr>
          <p:cNvSpPr txBox="1"/>
          <p:nvPr/>
        </p:nvSpPr>
        <p:spPr>
          <a:xfrm>
            <a:off x="2167467" y="2495809"/>
            <a:ext cx="5661332" cy="738664"/>
          </a:xfrm>
          <a:prstGeom prst="rect">
            <a:avLst/>
          </a:prstGeom>
          <a:noFill/>
        </p:spPr>
        <p:txBody>
          <a:bodyPr wrap="square" rtlCol="0">
            <a:sp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An optimized search solution can replace existing legacy data tools and slow down the data transformation process to provide faster access and make it available for analytical, statistical and give data insights.</a:t>
            </a:r>
            <a:endParaRPr lang="en-US" dirty="0"/>
          </a:p>
        </p:txBody>
      </p:sp>
      <p:sp>
        <p:nvSpPr>
          <p:cNvPr id="8" name="TextBox 7">
            <a:extLst>
              <a:ext uri="{FF2B5EF4-FFF2-40B4-BE49-F238E27FC236}">
                <a16:creationId xmlns:a16="http://schemas.microsoft.com/office/drawing/2014/main" id="{1D1DDE4D-80F1-4BF6-B009-97C39D1A79B8}"/>
              </a:ext>
            </a:extLst>
          </p:cNvPr>
          <p:cNvSpPr txBox="1"/>
          <p:nvPr/>
        </p:nvSpPr>
        <p:spPr>
          <a:xfrm>
            <a:off x="2235200" y="3557768"/>
            <a:ext cx="5398131" cy="523220"/>
          </a:xfrm>
          <a:prstGeom prst="rect">
            <a:avLst/>
          </a:prstGeom>
          <a:noFill/>
        </p:spPr>
        <p:txBody>
          <a:bodyPr wrap="square" rtlCol="0">
            <a:sp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Bring back </a:t>
            </a:r>
            <a:r>
              <a:rPr lang="en-US"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CGM(Customer Growth Module) </a:t>
            </a:r>
            <a:r>
              <a:rPr lang="en-US" dirty="0">
                <a:effectLst/>
                <a:latin typeface="Calibri" panose="020F0502020204030204" pitchFamily="34" charset="0"/>
                <a:ea typeface="Calibri" panose="020F0502020204030204" pitchFamily="34" charset="0"/>
                <a:cs typeface="Times New Roman" panose="02020603050405020304" pitchFamily="18" charset="0"/>
              </a:rPr>
              <a:t>again to FNO leveraging from Search Platform.</a:t>
            </a:r>
            <a:endParaRPr lang="en-US" dirty="0"/>
          </a:p>
        </p:txBody>
      </p:sp>
      <p:sp>
        <p:nvSpPr>
          <p:cNvPr id="126" name="Google Shape;442;p27">
            <a:extLst>
              <a:ext uri="{FF2B5EF4-FFF2-40B4-BE49-F238E27FC236}">
                <a16:creationId xmlns:a16="http://schemas.microsoft.com/office/drawing/2014/main" id="{FC8FEE6A-A131-4A3F-88BE-BB24F15B7029}"/>
              </a:ext>
            </a:extLst>
          </p:cNvPr>
          <p:cNvSpPr/>
          <p:nvPr/>
        </p:nvSpPr>
        <p:spPr>
          <a:xfrm rot="10800000">
            <a:off x="1813956" y="4279644"/>
            <a:ext cx="5909567" cy="738662"/>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F68A7810-60CE-4321-BD77-09DA4D65AEE6}"/>
              </a:ext>
            </a:extLst>
          </p:cNvPr>
          <p:cNvSpPr txBox="1"/>
          <p:nvPr/>
        </p:nvSpPr>
        <p:spPr>
          <a:xfrm>
            <a:off x="2243271" y="4348182"/>
            <a:ext cx="5086774" cy="73866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Using the search platform API we can plan to create SaaS application(</a:t>
            </a:r>
            <a:r>
              <a:rPr lang="en-US" b="1" dirty="0">
                <a:solidFill>
                  <a:srgbClr val="7030A0"/>
                </a:solidFill>
                <a:latin typeface="Calibri" panose="020F0502020204030204" pitchFamily="34" charset="0"/>
                <a:cs typeface="Calibri" panose="020F0502020204030204" pitchFamily="34" charset="0"/>
              </a:rPr>
              <a:t>chat box</a:t>
            </a:r>
            <a:r>
              <a:rPr lang="en-US" dirty="0">
                <a:latin typeface="Calibri" panose="020F0502020204030204" pitchFamily="34" charset="0"/>
                <a:cs typeface="Calibri" panose="020F0502020204030204" pitchFamily="34" charset="0"/>
              </a:rPr>
              <a:t>) or a Virtual Assistant .</a:t>
            </a:r>
          </a:p>
          <a:p>
            <a:endParaRPr lang="en-US" dirty="0"/>
          </a:p>
        </p:txBody>
      </p:sp>
      <p:pic>
        <p:nvPicPr>
          <p:cNvPr id="11" name="Picture 10">
            <a:extLst>
              <a:ext uri="{FF2B5EF4-FFF2-40B4-BE49-F238E27FC236}">
                <a16:creationId xmlns:a16="http://schemas.microsoft.com/office/drawing/2014/main" id="{85490C48-BFD1-4F3D-BBF2-6F46E329447F}"/>
              </a:ext>
            </a:extLst>
          </p:cNvPr>
          <p:cNvPicPr>
            <a:picLocks noChangeAspect="1"/>
          </p:cNvPicPr>
          <p:nvPr/>
        </p:nvPicPr>
        <p:blipFill>
          <a:blip r:embed="rId3"/>
          <a:stretch>
            <a:fillRect/>
          </a:stretch>
        </p:blipFill>
        <p:spPr>
          <a:xfrm>
            <a:off x="7901294" y="3499268"/>
            <a:ext cx="474164" cy="507322"/>
          </a:xfrm>
          <a:prstGeom prst="rect">
            <a:avLst/>
          </a:prstGeom>
        </p:spPr>
      </p:pic>
      <p:pic>
        <p:nvPicPr>
          <p:cNvPr id="13" name="Picture 12">
            <a:extLst>
              <a:ext uri="{FF2B5EF4-FFF2-40B4-BE49-F238E27FC236}">
                <a16:creationId xmlns:a16="http://schemas.microsoft.com/office/drawing/2014/main" id="{B28C4A0D-6441-418F-A74D-98AD3026C3E5}"/>
              </a:ext>
            </a:extLst>
          </p:cNvPr>
          <p:cNvPicPr>
            <a:picLocks noChangeAspect="1"/>
          </p:cNvPicPr>
          <p:nvPr/>
        </p:nvPicPr>
        <p:blipFill>
          <a:blip r:embed="rId4"/>
          <a:stretch>
            <a:fillRect/>
          </a:stretch>
        </p:blipFill>
        <p:spPr>
          <a:xfrm>
            <a:off x="7901294" y="4398432"/>
            <a:ext cx="536876" cy="4812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2100617"/>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ADDITIONAL INFORMATION FOR REFERENCE</a:t>
            </a:r>
            <a:endParaRPr dirty="0"/>
          </a:p>
        </p:txBody>
      </p:sp>
    </p:spTree>
    <p:extLst>
      <p:ext uri="{BB962C8B-B14F-4D97-AF65-F5344CB8AC3E}">
        <p14:creationId xmlns:p14="http://schemas.microsoft.com/office/powerpoint/2010/main" val="289458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736762" y="509453"/>
            <a:ext cx="5797557"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2796956" y="6768"/>
            <a:ext cx="4091524" cy="461665"/>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REQUIREMENTS/DETAILS</a:t>
            </a:r>
          </a:p>
        </p:txBody>
      </p:sp>
      <p:pic>
        <p:nvPicPr>
          <p:cNvPr id="5" name="Picture 4">
            <a:extLst>
              <a:ext uri="{FF2B5EF4-FFF2-40B4-BE49-F238E27FC236}">
                <a16:creationId xmlns:a16="http://schemas.microsoft.com/office/drawing/2014/main" id="{76ED73AB-CD99-4D91-8F8A-F1515F39072E}"/>
              </a:ext>
            </a:extLst>
          </p:cNvPr>
          <p:cNvPicPr>
            <a:picLocks noChangeAspect="1"/>
          </p:cNvPicPr>
          <p:nvPr/>
        </p:nvPicPr>
        <p:blipFill>
          <a:blip r:embed="rId3"/>
          <a:stretch>
            <a:fillRect/>
          </a:stretch>
        </p:blipFill>
        <p:spPr>
          <a:xfrm>
            <a:off x="67733" y="785718"/>
            <a:ext cx="8839201" cy="4077530"/>
          </a:xfrm>
          <a:prstGeom prst="rect">
            <a:avLst/>
          </a:prstGeom>
        </p:spPr>
      </p:pic>
    </p:spTree>
    <p:extLst>
      <p:ext uri="{BB962C8B-B14F-4D97-AF65-F5344CB8AC3E}">
        <p14:creationId xmlns:p14="http://schemas.microsoft.com/office/powerpoint/2010/main" val="3844812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736762" y="509453"/>
            <a:ext cx="5797557"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2796956" y="6768"/>
            <a:ext cx="4091524" cy="461665"/>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REQUIREMENTS/DETAILS</a:t>
            </a:r>
          </a:p>
        </p:txBody>
      </p:sp>
      <p:pic>
        <p:nvPicPr>
          <p:cNvPr id="6" name="Picture 5" descr="Diagram&#10;&#10;Description automatically generated">
            <a:extLst>
              <a:ext uri="{FF2B5EF4-FFF2-40B4-BE49-F238E27FC236}">
                <a16:creationId xmlns:a16="http://schemas.microsoft.com/office/drawing/2014/main" id="{F0C31E59-0783-49D4-B0DB-92B71D5CABCB}"/>
              </a:ext>
            </a:extLst>
          </p:cNvPr>
          <p:cNvPicPr>
            <a:picLocks noChangeAspect="1"/>
          </p:cNvPicPr>
          <p:nvPr/>
        </p:nvPicPr>
        <p:blipFill>
          <a:blip r:embed="rId3"/>
          <a:stretch>
            <a:fillRect/>
          </a:stretch>
        </p:blipFill>
        <p:spPr>
          <a:xfrm>
            <a:off x="838200" y="699666"/>
            <a:ext cx="7432963" cy="4260258"/>
          </a:xfrm>
          <a:prstGeom prst="rect">
            <a:avLst/>
          </a:prstGeom>
        </p:spPr>
      </p:pic>
    </p:spTree>
    <p:extLst>
      <p:ext uri="{BB962C8B-B14F-4D97-AF65-F5344CB8AC3E}">
        <p14:creationId xmlns:p14="http://schemas.microsoft.com/office/powerpoint/2010/main" val="375931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7" name="Google Shape;107;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18868" y="931765"/>
            <a:ext cx="3204411"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259147" y="2479216"/>
            <a:ext cx="537110" cy="118269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092053" y="10204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78793" y="2453220"/>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406370" y="3006354"/>
            <a:ext cx="932182" cy="668623"/>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338705" y="85367"/>
            <a:ext cx="689564" cy="699217"/>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522489" y="253057"/>
            <a:ext cx="187210" cy="24380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76596" y="4567348"/>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1CE6A0F-B3CB-4A53-843B-CA1981DE5EED}"/>
              </a:ext>
            </a:extLst>
          </p:cNvPr>
          <p:cNvSpPr txBox="1"/>
          <p:nvPr/>
        </p:nvSpPr>
        <p:spPr>
          <a:xfrm>
            <a:off x="3663325" y="1779883"/>
            <a:ext cx="659041" cy="338554"/>
          </a:xfrm>
          <a:prstGeom prst="rect">
            <a:avLst/>
          </a:prstGeom>
          <a:noFill/>
        </p:spPr>
        <p:txBody>
          <a:bodyPr wrap="square" rtlCol="0">
            <a:spAutoFit/>
          </a:bodyPr>
          <a:lstStyle/>
          <a:p>
            <a:r>
              <a:rPr lang="en-US" sz="1600" b="1" dirty="0">
                <a:solidFill>
                  <a:schemeClr val="accent1"/>
                </a:solidFill>
              </a:rPr>
              <a:t>FNO</a:t>
            </a:r>
          </a:p>
        </p:txBody>
      </p:sp>
      <p:sp>
        <p:nvSpPr>
          <p:cNvPr id="3" name="TextBox 2">
            <a:extLst>
              <a:ext uri="{FF2B5EF4-FFF2-40B4-BE49-F238E27FC236}">
                <a16:creationId xmlns:a16="http://schemas.microsoft.com/office/drawing/2014/main" id="{7F8F4146-06D4-45A0-9A42-2B20F8E54501}"/>
              </a:ext>
            </a:extLst>
          </p:cNvPr>
          <p:cNvSpPr txBox="1"/>
          <p:nvPr/>
        </p:nvSpPr>
        <p:spPr>
          <a:xfrm>
            <a:off x="445913" y="3071038"/>
            <a:ext cx="832117" cy="338554"/>
          </a:xfrm>
          <a:prstGeom prst="rect">
            <a:avLst/>
          </a:prstGeom>
          <a:noFill/>
        </p:spPr>
        <p:txBody>
          <a:bodyPr wrap="square" rtlCol="0">
            <a:spAutoFit/>
          </a:bodyPr>
          <a:lstStyle/>
          <a:p>
            <a:r>
              <a:rPr lang="en-US" sz="1600" b="1" dirty="0">
                <a:solidFill>
                  <a:schemeClr val="accent1"/>
                </a:solidFill>
              </a:rPr>
              <a:t>HELM</a:t>
            </a:r>
          </a:p>
        </p:txBody>
      </p:sp>
      <p:sp>
        <p:nvSpPr>
          <p:cNvPr id="210" name="Google Shape;143;p20">
            <a:extLst>
              <a:ext uri="{FF2B5EF4-FFF2-40B4-BE49-F238E27FC236}">
                <a16:creationId xmlns:a16="http://schemas.microsoft.com/office/drawing/2014/main" id="{BAB1C075-0E4C-4899-96A3-BDB4B376C0F3}"/>
              </a:ext>
            </a:extLst>
          </p:cNvPr>
          <p:cNvSpPr/>
          <p:nvPr/>
        </p:nvSpPr>
        <p:spPr>
          <a:xfrm>
            <a:off x="294947" y="214535"/>
            <a:ext cx="853746" cy="65254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TextBox 210">
            <a:extLst>
              <a:ext uri="{FF2B5EF4-FFF2-40B4-BE49-F238E27FC236}">
                <a16:creationId xmlns:a16="http://schemas.microsoft.com/office/drawing/2014/main" id="{0AC45183-416F-4C20-AF72-59FC21F7384D}"/>
              </a:ext>
            </a:extLst>
          </p:cNvPr>
          <p:cNvSpPr txBox="1"/>
          <p:nvPr/>
        </p:nvSpPr>
        <p:spPr>
          <a:xfrm>
            <a:off x="345127" y="267204"/>
            <a:ext cx="832117" cy="338554"/>
          </a:xfrm>
          <a:prstGeom prst="rect">
            <a:avLst/>
          </a:prstGeom>
          <a:noFill/>
        </p:spPr>
        <p:txBody>
          <a:bodyPr wrap="square" rtlCol="0">
            <a:spAutoFit/>
          </a:bodyPr>
          <a:lstStyle/>
          <a:p>
            <a:r>
              <a:rPr lang="en-US" sz="1600" b="1" dirty="0">
                <a:solidFill>
                  <a:schemeClr val="accent1"/>
                </a:solidFill>
              </a:rPr>
              <a:t>REST</a:t>
            </a:r>
          </a:p>
        </p:txBody>
      </p:sp>
      <p:sp>
        <p:nvSpPr>
          <p:cNvPr id="212" name="Google Shape;117;p20">
            <a:extLst>
              <a:ext uri="{FF2B5EF4-FFF2-40B4-BE49-F238E27FC236}">
                <a16:creationId xmlns:a16="http://schemas.microsoft.com/office/drawing/2014/main" id="{C155B7C2-25DC-4131-AF1F-50DD75B2C641}"/>
              </a:ext>
            </a:extLst>
          </p:cNvPr>
          <p:cNvSpPr/>
          <p:nvPr/>
        </p:nvSpPr>
        <p:spPr>
          <a:xfrm>
            <a:off x="560907" y="355650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3;p20">
            <a:extLst>
              <a:ext uri="{FF2B5EF4-FFF2-40B4-BE49-F238E27FC236}">
                <a16:creationId xmlns:a16="http://schemas.microsoft.com/office/drawing/2014/main" id="{E53547C7-8C82-46F3-92A4-5AB337902023}"/>
              </a:ext>
            </a:extLst>
          </p:cNvPr>
          <p:cNvSpPr/>
          <p:nvPr/>
        </p:nvSpPr>
        <p:spPr>
          <a:xfrm>
            <a:off x="419903" y="2543448"/>
            <a:ext cx="776850" cy="367508"/>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TextBox 213">
            <a:extLst>
              <a:ext uri="{FF2B5EF4-FFF2-40B4-BE49-F238E27FC236}">
                <a16:creationId xmlns:a16="http://schemas.microsoft.com/office/drawing/2014/main" id="{7E6D7A46-F641-4D26-ACD2-9A4EA8DD0AD4}"/>
              </a:ext>
            </a:extLst>
          </p:cNvPr>
          <p:cNvSpPr txBox="1"/>
          <p:nvPr/>
        </p:nvSpPr>
        <p:spPr>
          <a:xfrm>
            <a:off x="433652" y="2563761"/>
            <a:ext cx="832117" cy="338554"/>
          </a:xfrm>
          <a:prstGeom prst="rect">
            <a:avLst/>
          </a:prstGeom>
          <a:noFill/>
        </p:spPr>
        <p:txBody>
          <a:bodyPr wrap="square" rtlCol="0">
            <a:spAutoFit/>
          </a:bodyPr>
          <a:lstStyle/>
          <a:p>
            <a:r>
              <a:rPr lang="en-US" sz="1600" b="1" dirty="0">
                <a:solidFill>
                  <a:schemeClr val="accent1"/>
                </a:solidFill>
              </a:rPr>
              <a:t>PaaS</a:t>
            </a:r>
          </a:p>
        </p:txBody>
      </p:sp>
      <p:sp>
        <p:nvSpPr>
          <p:cNvPr id="215" name="Google Shape;133;p20">
            <a:extLst>
              <a:ext uri="{FF2B5EF4-FFF2-40B4-BE49-F238E27FC236}">
                <a16:creationId xmlns:a16="http://schemas.microsoft.com/office/drawing/2014/main" id="{FE6C0213-646A-4B09-AFF1-4B742748DCB9}"/>
              </a:ext>
            </a:extLst>
          </p:cNvPr>
          <p:cNvSpPr/>
          <p:nvPr/>
        </p:nvSpPr>
        <p:spPr>
          <a:xfrm>
            <a:off x="3336362" y="4663855"/>
            <a:ext cx="423319" cy="378929"/>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TextBox 215">
            <a:extLst>
              <a:ext uri="{FF2B5EF4-FFF2-40B4-BE49-F238E27FC236}">
                <a16:creationId xmlns:a16="http://schemas.microsoft.com/office/drawing/2014/main" id="{ED6E26D4-093F-4DC6-BB46-105EAF9D874A}"/>
              </a:ext>
            </a:extLst>
          </p:cNvPr>
          <p:cNvSpPr txBox="1"/>
          <p:nvPr/>
        </p:nvSpPr>
        <p:spPr>
          <a:xfrm>
            <a:off x="3297669" y="4444349"/>
            <a:ext cx="504320" cy="584775"/>
          </a:xfrm>
          <a:prstGeom prst="rect">
            <a:avLst/>
          </a:prstGeom>
          <a:noFill/>
        </p:spPr>
        <p:txBody>
          <a:bodyPr wrap="square" rtlCol="0">
            <a:spAutoFit/>
          </a:bodyPr>
          <a:lstStyle/>
          <a:p>
            <a:r>
              <a:rPr lang="en-US" sz="1600" b="1" dirty="0">
                <a:solidFill>
                  <a:schemeClr val="accent1"/>
                </a:solidFill>
              </a:rPr>
              <a:t>  DB</a:t>
            </a:r>
          </a:p>
        </p:txBody>
      </p:sp>
      <p:pic>
        <p:nvPicPr>
          <p:cNvPr id="8" name="Picture 7">
            <a:extLst>
              <a:ext uri="{FF2B5EF4-FFF2-40B4-BE49-F238E27FC236}">
                <a16:creationId xmlns:a16="http://schemas.microsoft.com/office/drawing/2014/main" id="{950BBEEA-27E5-A3BB-5828-C33C7248C4DF}"/>
              </a:ext>
            </a:extLst>
          </p:cNvPr>
          <p:cNvPicPr>
            <a:picLocks noChangeAspect="1"/>
          </p:cNvPicPr>
          <p:nvPr/>
        </p:nvPicPr>
        <p:blipFill>
          <a:blip r:embed="rId3"/>
          <a:stretch>
            <a:fillRect/>
          </a:stretch>
        </p:blipFill>
        <p:spPr>
          <a:xfrm>
            <a:off x="17513" y="0"/>
            <a:ext cx="9108973" cy="5143500"/>
          </a:xfrm>
          <a:prstGeom prst="rect">
            <a:avLst/>
          </a:prstGeom>
        </p:spPr>
      </p:pic>
    </p:spTree>
    <p:extLst>
      <p:ext uri="{BB962C8B-B14F-4D97-AF65-F5344CB8AC3E}">
        <p14:creationId xmlns:p14="http://schemas.microsoft.com/office/powerpoint/2010/main" val="365858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2052933" y="57177"/>
            <a:ext cx="4027927"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SEARCH API CONTRACT</a:t>
            </a:r>
            <a:endParaRPr sz="2400" dirty="0"/>
          </a:p>
        </p:txBody>
      </p:sp>
      <p:cxnSp>
        <p:nvCxnSpPr>
          <p:cNvPr id="287" name="Google Shape;287;p23"/>
          <p:cNvCxnSpPr>
            <a:cxnSpLocks/>
          </p:cNvCxnSpPr>
          <p:nvPr/>
        </p:nvCxnSpPr>
        <p:spPr>
          <a:xfrm>
            <a:off x="1577208" y="646324"/>
            <a:ext cx="4979378" cy="938"/>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90EBE8DF-69E7-45F3-9AAA-F3970A1A6415}"/>
              </a:ext>
            </a:extLst>
          </p:cNvPr>
          <p:cNvSpPr txBox="1"/>
          <p:nvPr/>
        </p:nvSpPr>
        <p:spPr>
          <a:xfrm>
            <a:off x="191902" y="1020297"/>
            <a:ext cx="3339253" cy="3543214"/>
          </a:xfrm>
          <a:prstGeom prst="rect">
            <a:avLst/>
          </a:prstGeom>
          <a:noFill/>
        </p:spPr>
        <p:txBody>
          <a:bodyPr wrap="square" rtlCol="0">
            <a:spAutoFit/>
          </a:bodyPr>
          <a:lstStyle/>
          <a:p>
            <a:pPr marR="0" lvl="0" fontAlgn="auto">
              <a:lnSpc>
                <a:spcPct val="90000"/>
              </a:lnSpc>
              <a:spcBef>
                <a:spcPts val="0"/>
              </a:spcBef>
              <a:spcAft>
                <a:spcPts val="600"/>
              </a:spcAft>
              <a:buClrTx/>
              <a:buSzTx/>
              <a:tabLst/>
              <a:defRPr/>
            </a:pPr>
            <a:r>
              <a:rPr lang="en-US" sz="1400" b="1" dirty="0">
                <a:solidFill>
                  <a:schemeClr val="accent1"/>
                </a:solidFill>
                <a:latin typeface="Calibri" panose="020F0502020204030204" pitchFamily="34" charset="0"/>
                <a:cs typeface="Calibri" panose="020F0502020204030204" pitchFamily="34" charset="0"/>
              </a:rPr>
              <a:t>Request URI – Type Ahead</a:t>
            </a:r>
          </a:p>
          <a:p>
            <a:pPr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http://localhost:8080/api/typeahead/{orgdetails}/{productname}</a:t>
            </a:r>
          </a:p>
          <a:p>
            <a:pPr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Method : GET</a:t>
            </a:r>
          </a:p>
          <a:p>
            <a:pPr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Response</a:t>
            </a:r>
          </a:p>
          <a:p>
            <a:pPr marR="0" lvl="0" fontAlgn="auto">
              <a:lnSpc>
                <a:spcPct val="90000"/>
              </a:lnSpc>
              <a:spcBef>
                <a:spcPts val="0"/>
              </a:spcBef>
              <a:spcAft>
                <a:spcPts val="600"/>
              </a:spcAft>
              <a:buClrTx/>
              <a:buSzTx/>
              <a:tabLst/>
              <a:defRPr/>
            </a:pP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"JC_CUST_PRODUCT_VALUE",   </a:t>
            </a:r>
          </a:p>
          <a:p>
            <a:pPr marR="0" lvl="0" fontAlgn="auto">
              <a:lnSpc>
                <a:spcPct val="90000"/>
              </a:lnSpc>
              <a:spcBef>
                <a:spcPts val="0"/>
              </a:spcBef>
              <a:spcAft>
                <a:spcPts val="600"/>
              </a:spcAft>
              <a:buClrTx/>
              <a:buSzTx/>
              <a:tabLst/>
              <a:defRPr/>
            </a:pP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a:t>
            </a:r>
            <a:r>
              <a:rPr kumimoji="0" lang="en-US" sz="1400" i="0" u="none" strike="noStrike" cap="none" spc="0" normalizeH="0" baseline="0" noProof="0" dirty="0" err="1">
                <a:ln>
                  <a:noFill/>
                </a:ln>
                <a:solidFill>
                  <a:schemeClr val="bg1"/>
                </a:solidFill>
                <a:effectLst/>
                <a:uLnTx/>
                <a:uFillTx/>
                <a:latin typeface="Calibri" panose="020F0502020204030204" pitchFamily="34" charset="0"/>
                <a:cs typeface="Calibri" panose="020F0502020204030204" pitchFamily="34" charset="0"/>
              </a:rPr>
              <a:t>JC_Product</a:t>
            </a: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a:t>
            </a:r>
          </a:p>
          <a:p>
            <a:pPr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      </a:t>
            </a: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a:t>
            </a:r>
            <a:r>
              <a:rPr kumimoji="0" lang="en-US" sz="1400" i="0" u="none" strike="noStrike" cap="none" spc="0" normalizeH="0" baseline="0" noProof="0" dirty="0" err="1">
                <a:ln>
                  <a:noFill/>
                </a:ln>
                <a:solidFill>
                  <a:schemeClr val="bg1"/>
                </a:solidFill>
                <a:effectLst/>
                <a:uLnTx/>
                <a:uFillTx/>
                <a:latin typeface="Calibri" panose="020F0502020204030204" pitchFamily="34" charset="0"/>
                <a:cs typeface="Calibri" panose="020F0502020204030204" pitchFamily="34" charset="0"/>
              </a:rPr>
              <a:t>JC_Productsdgsdfg</a:t>
            </a: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a:t>
            </a:r>
          </a:p>
          <a:p>
            <a:pPr marR="0" lvl="0" fontAlgn="auto">
              <a:lnSpc>
                <a:spcPct val="90000"/>
              </a:lnSpc>
              <a:spcBef>
                <a:spcPts val="0"/>
              </a:spcBef>
              <a:spcAft>
                <a:spcPts val="600"/>
              </a:spcAft>
              <a:buClrTx/>
              <a:buSzTx/>
              <a:tabLst/>
              <a:defRPr/>
            </a:pPr>
            <a:r>
              <a:rPr lang="en-US" sz="1400" dirty="0">
                <a:solidFill>
                  <a:schemeClr val="bg1"/>
                </a:solidFill>
                <a:latin typeface="Calibri" panose="020F0502020204030204" pitchFamily="34" charset="0"/>
                <a:cs typeface="Calibri" panose="020F0502020204030204" pitchFamily="34" charset="0"/>
              </a:rPr>
              <a:t>      </a:t>
            </a: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"JC", "</a:t>
            </a:r>
            <a:r>
              <a:rPr kumimoji="0" lang="en-US" sz="1400" i="0" u="none" strike="noStrike" cap="none" spc="0" normalizeH="0" baseline="0" noProof="0" dirty="0" err="1">
                <a:ln>
                  <a:noFill/>
                </a:ln>
                <a:solidFill>
                  <a:schemeClr val="bg1"/>
                </a:solidFill>
                <a:effectLst/>
                <a:uLnTx/>
                <a:uFillTx/>
                <a:latin typeface="Calibri" panose="020F0502020204030204" pitchFamily="34" charset="0"/>
                <a:cs typeface="Calibri" panose="020F0502020204030204" pitchFamily="34" charset="0"/>
              </a:rPr>
              <a:t>JC_product</a:t>
            </a: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a:t>
            </a:r>
          </a:p>
          <a:p>
            <a:pPr marR="0" lvl="0" fontAlgn="auto">
              <a:lnSpc>
                <a:spcPct val="90000"/>
              </a:lnSpc>
              <a:spcBef>
                <a:spcPts val="0"/>
              </a:spcBef>
              <a:spcAft>
                <a:spcPts val="600"/>
              </a:spcAft>
              <a:buClrTx/>
              <a:buSzTx/>
              <a:tabLst/>
              <a:defRPr/>
            </a:pPr>
            <a:r>
              <a:rPr kumimoji="0" lang="en-US" sz="140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a:t>
            </a:r>
          </a:p>
          <a:p>
            <a:pPr>
              <a:lnSpc>
                <a:spcPct val="90000"/>
              </a:lnSpc>
              <a:spcAft>
                <a:spcPts val="600"/>
              </a:spcAft>
              <a:defRPr/>
            </a:pPr>
            <a:endParaRPr lang="en-US" sz="1400" dirty="0">
              <a:solidFill>
                <a:schemeClr val="bg1"/>
              </a:solidFill>
              <a:latin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solidFill>
                <a:schemeClr val="bg1"/>
              </a:solidFill>
            </a:endParaRPr>
          </a:p>
        </p:txBody>
      </p:sp>
      <p:grpSp>
        <p:nvGrpSpPr>
          <p:cNvPr id="26" name="Google Shape;4075;p44">
            <a:extLst>
              <a:ext uri="{FF2B5EF4-FFF2-40B4-BE49-F238E27FC236}">
                <a16:creationId xmlns:a16="http://schemas.microsoft.com/office/drawing/2014/main" id="{19843DC9-F102-4732-B8D2-E77B3F72408A}"/>
              </a:ext>
            </a:extLst>
          </p:cNvPr>
          <p:cNvGrpSpPr/>
          <p:nvPr/>
        </p:nvGrpSpPr>
        <p:grpSpPr>
          <a:xfrm>
            <a:off x="100126" y="1080547"/>
            <a:ext cx="131611" cy="138768"/>
            <a:chOff x="4854075" y="2527625"/>
            <a:chExt cx="56000" cy="59050"/>
          </a:xfrm>
        </p:grpSpPr>
        <p:sp>
          <p:nvSpPr>
            <p:cNvPr id="27" name="Google Shape;4076;p44">
              <a:extLst>
                <a:ext uri="{FF2B5EF4-FFF2-40B4-BE49-F238E27FC236}">
                  <a16:creationId xmlns:a16="http://schemas.microsoft.com/office/drawing/2014/main" id="{0977946C-2D02-4D39-9402-5B44E85E741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77;p44">
              <a:extLst>
                <a:ext uri="{FF2B5EF4-FFF2-40B4-BE49-F238E27FC236}">
                  <a16:creationId xmlns:a16="http://schemas.microsoft.com/office/drawing/2014/main" id="{0FC8C654-C78F-423A-BB25-4D3A1C2740BA}"/>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4075;p44">
            <a:extLst>
              <a:ext uri="{FF2B5EF4-FFF2-40B4-BE49-F238E27FC236}">
                <a16:creationId xmlns:a16="http://schemas.microsoft.com/office/drawing/2014/main" id="{0862FDB8-6B9A-4276-862F-9D428F32B2AA}"/>
              </a:ext>
            </a:extLst>
          </p:cNvPr>
          <p:cNvGrpSpPr/>
          <p:nvPr/>
        </p:nvGrpSpPr>
        <p:grpSpPr>
          <a:xfrm>
            <a:off x="3770569" y="2101701"/>
            <a:ext cx="131611" cy="138768"/>
            <a:chOff x="4854075" y="2527625"/>
            <a:chExt cx="56000" cy="59050"/>
          </a:xfrm>
        </p:grpSpPr>
        <p:sp>
          <p:nvSpPr>
            <p:cNvPr id="30" name="Google Shape;4076;p44">
              <a:extLst>
                <a:ext uri="{FF2B5EF4-FFF2-40B4-BE49-F238E27FC236}">
                  <a16:creationId xmlns:a16="http://schemas.microsoft.com/office/drawing/2014/main" id="{FA5AE007-020D-4B33-8441-27D9FF76F59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7;p44">
              <a:extLst>
                <a:ext uri="{FF2B5EF4-FFF2-40B4-BE49-F238E27FC236}">
                  <a16:creationId xmlns:a16="http://schemas.microsoft.com/office/drawing/2014/main" id="{B77BA711-2D21-4434-9615-344276F2835A}"/>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075;p44">
            <a:extLst>
              <a:ext uri="{FF2B5EF4-FFF2-40B4-BE49-F238E27FC236}">
                <a16:creationId xmlns:a16="http://schemas.microsoft.com/office/drawing/2014/main" id="{638D649E-7146-4EC4-B6A9-C2F7C1DE3171}"/>
              </a:ext>
            </a:extLst>
          </p:cNvPr>
          <p:cNvGrpSpPr/>
          <p:nvPr/>
        </p:nvGrpSpPr>
        <p:grpSpPr>
          <a:xfrm>
            <a:off x="3770569" y="1020297"/>
            <a:ext cx="131611" cy="138768"/>
            <a:chOff x="4854075" y="2527625"/>
            <a:chExt cx="56000" cy="59050"/>
          </a:xfrm>
        </p:grpSpPr>
        <p:sp>
          <p:nvSpPr>
            <p:cNvPr id="45" name="Google Shape;4076;p44">
              <a:extLst>
                <a:ext uri="{FF2B5EF4-FFF2-40B4-BE49-F238E27FC236}">
                  <a16:creationId xmlns:a16="http://schemas.microsoft.com/office/drawing/2014/main" id="{4E2C05C5-D949-4107-B661-C91806DBD924}"/>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7;p44">
              <a:extLst>
                <a:ext uri="{FF2B5EF4-FFF2-40B4-BE49-F238E27FC236}">
                  <a16:creationId xmlns:a16="http://schemas.microsoft.com/office/drawing/2014/main" id="{53243844-B304-4D0A-84A9-531B186532FC}"/>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Box 49">
            <a:extLst>
              <a:ext uri="{FF2B5EF4-FFF2-40B4-BE49-F238E27FC236}">
                <a16:creationId xmlns:a16="http://schemas.microsoft.com/office/drawing/2014/main" id="{6CF197D8-CF06-464E-81B6-300359337540}"/>
              </a:ext>
            </a:extLst>
          </p:cNvPr>
          <p:cNvSpPr txBox="1"/>
          <p:nvPr/>
        </p:nvSpPr>
        <p:spPr>
          <a:xfrm>
            <a:off x="3813460" y="982897"/>
            <a:ext cx="5232559" cy="557076"/>
          </a:xfrm>
          <a:prstGeom prst="rect">
            <a:avLst/>
          </a:prstGeom>
          <a:noFill/>
        </p:spPr>
        <p:txBody>
          <a:bodyPr wrap="square">
            <a:spAutoFit/>
          </a:bodyPr>
          <a:lstStyle/>
          <a:p>
            <a:pPr>
              <a:lnSpc>
                <a:spcPct val="90000"/>
              </a:lnSpc>
              <a:spcAft>
                <a:spcPts val="600"/>
              </a:spcAft>
              <a:defRPr/>
            </a:pPr>
            <a:r>
              <a:rPr lang="en-US" sz="1400" b="1" dirty="0">
                <a:solidFill>
                  <a:schemeClr val="accent1"/>
                </a:solidFill>
                <a:latin typeface="Calibri" panose="020F0502020204030204" pitchFamily="34" charset="0"/>
                <a:cs typeface="Calibri" panose="020F0502020204030204" pitchFamily="34" charset="0"/>
              </a:rPr>
              <a:t>Request URI – Search Result</a:t>
            </a:r>
          </a:p>
          <a:p>
            <a:pPr>
              <a:lnSpc>
                <a:spcPct val="90000"/>
              </a:lnSpc>
              <a:spcAft>
                <a:spcPts val="600"/>
              </a:spcAft>
              <a:defRPr/>
            </a:pPr>
            <a:r>
              <a:rPr lang="en-US" sz="1400" dirty="0">
                <a:solidFill>
                  <a:schemeClr val="bg1"/>
                </a:solidFill>
                <a:latin typeface="Calibri" panose="020F0502020204030204" pitchFamily="34" charset="0"/>
                <a:cs typeface="Calibri" panose="020F0502020204030204" pitchFamily="34" charset="0"/>
              </a:rPr>
              <a:t>http://localhost:8080/api/searchresult/{orgdetails}/{productname</a:t>
            </a:r>
            <a:endParaRPr lang="en-US" dirty="0">
              <a:solidFill>
                <a:schemeClr val="bg1"/>
              </a:solidFill>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B96E0677-B931-41AF-8E33-F80475BD442C}"/>
              </a:ext>
            </a:extLst>
          </p:cNvPr>
          <p:cNvSpPr txBox="1"/>
          <p:nvPr/>
        </p:nvSpPr>
        <p:spPr>
          <a:xfrm>
            <a:off x="3831850" y="2022023"/>
            <a:ext cx="4578772" cy="2406813"/>
          </a:xfrm>
          <a:prstGeom prst="rect">
            <a:avLst/>
          </a:prstGeom>
          <a:noFill/>
        </p:spPr>
        <p:txBody>
          <a:bodyPr wrap="square">
            <a:spAutoFit/>
          </a:bodyPr>
          <a:lstStyle/>
          <a:p>
            <a:pPr>
              <a:lnSpc>
                <a:spcPct val="90000"/>
              </a:lnSpc>
              <a:spcAft>
                <a:spcPts val="600"/>
              </a:spcAft>
              <a:defRPr/>
            </a:pPr>
            <a:r>
              <a:rPr lang="en-US" sz="1400" b="1" dirty="0">
                <a:solidFill>
                  <a:schemeClr val="accent1"/>
                </a:solidFill>
                <a:latin typeface="Calibri" panose="020F0502020204030204" pitchFamily="34" charset="0"/>
                <a:cs typeface="Calibri" panose="020F0502020204030204" pitchFamily="34" charset="0"/>
              </a:rPr>
              <a:t>Method : GET</a:t>
            </a:r>
          </a:p>
          <a:p>
            <a:pPr>
              <a:lnSpc>
                <a:spcPct val="90000"/>
              </a:lnSpc>
              <a:spcAft>
                <a:spcPts val="600"/>
              </a:spcAft>
              <a:defRPr/>
            </a:pPr>
            <a:r>
              <a:rPr lang="en-US" sz="1400" b="1" dirty="0">
                <a:solidFill>
                  <a:schemeClr val="bg1"/>
                </a:solidFill>
                <a:latin typeface="Calibri" panose="020F0502020204030204" pitchFamily="34" charset="0"/>
                <a:cs typeface="Calibri" panose="020F0502020204030204" pitchFamily="34" charset="0"/>
              </a:rPr>
              <a:t>Response :</a:t>
            </a:r>
          </a:p>
          <a:p>
            <a:pPr>
              <a:lnSpc>
                <a:spcPct val="90000"/>
              </a:lnSpc>
              <a:spcAft>
                <a:spcPts val="600"/>
              </a:spcAft>
              <a:defRPr/>
            </a:pPr>
            <a:r>
              <a:rPr lang="en-US" sz="1400" dirty="0">
                <a:solidFill>
                  <a:schemeClr val="bg1"/>
                </a:solidFill>
                <a:latin typeface="Calibri" panose="020F0502020204030204" pitchFamily="34" charset="0"/>
                <a:cs typeface="Calibri" panose="020F0502020204030204" pitchFamily="34" charset="0"/>
              </a:rPr>
              <a:t>[    {   "</a:t>
            </a:r>
            <a:r>
              <a:rPr lang="en-US" sz="1400" dirty="0" err="1">
                <a:solidFill>
                  <a:schemeClr val="bg1"/>
                </a:solidFill>
                <a:latin typeface="Calibri" panose="020F0502020204030204" pitchFamily="34" charset="0"/>
                <a:cs typeface="Calibri" panose="020F0502020204030204" pitchFamily="34" charset="0"/>
              </a:rPr>
              <a:t>lastupdated</a:t>
            </a:r>
            <a:r>
              <a:rPr lang="en-US" sz="1400" dirty="0">
                <a:solidFill>
                  <a:schemeClr val="bg1"/>
                </a:solidFill>
                <a:latin typeface="Calibri" panose="020F0502020204030204" pitchFamily="34" charset="0"/>
                <a:cs typeface="Calibri" panose="020F0502020204030204" pitchFamily="34" charset="0"/>
              </a:rPr>
              <a:t>": "2019-02-05T00:00:17.937Z",        "@timestamp": "2019-03-20T09:29:53.042Z",        "</a:t>
            </a:r>
            <a:r>
              <a:rPr lang="en-US" sz="1400" dirty="0" err="1">
                <a:solidFill>
                  <a:schemeClr val="bg1"/>
                </a:solidFill>
                <a:latin typeface="Calibri" panose="020F0502020204030204" pitchFamily="34" charset="0"/>
                <a:cs typeface="Calibri" panose="020F0502020204030204" pitchFamily="34" charset="0"/>
              </a:rPr>
              <a:t>tenant_id</a:t>
            </a:r>
            <a:r>
              <a:rPr lang="en-US" sz="1400" dirty="0">
                <a:solidFill>
                  <a:schemeClr val="bg1"/>
                </a:solidFill>
                <a:latin typeface="Calibri" panose="020F0502020204030204" pitchFamily="34" charset="0"/>
                <a:cs typeface="Calibri" panose="020F0502020204030204" pitchFamily="34" charset="0"/>
              </a:rPr>
              <a:t>": "1000",        "</a:t>
            </a:r>
            <a:r>
              <a:rPr lang="en-US" sz="1400" dirty="0" err="1">
                <a:solidFill>
                  <a:schemeClr val="bg1"/>
                </a:solidFill>
                <a:latin typeface="Calibri" panose="020F0502020204030204" pitchFamily="34" charset="0"/>
                <a:cs typeface="Calibri" panose="020F0502020204030204" pitchFamily="34" charset="0"/>
              </a:rPr>
              <a:t>belongstoset_id</a:t>
            </a:r>
            <a:r>
              <a:rPr lang="en-US" sz="1400" dirty="0">
                <a:solidFill>
                  <a:schemeClr val="bg1"/>
                </a:solidFill>
                <a:latin typeface="Calibri" panose="020F0502020204030204" pitchFamily="34" charset="0"/>
                <a:cs typeface="Calibri" panose="020F0502020204030204" pitchFamily="34" charset="0"/>
              </a:rPr>
              <a:t>": 1095672,        "</a:t>
            </a:r>
            <a:r>
              <a:rPr lang="en-US" sz="1400" dirty="0" err="1">
                <a:solidFill>
                  <a:schemeClr val="bg1"/>
                </a:solidFill>
                <a:latin typeface="Calibri" panose="020F0502020204030204" pitchFamily="34" charset="0"/>
                <a:cs typeface="Calibri" panose="020F0502020204030204" pitchFamily="34" charset="0"/>
              </a:rPr>
              <a:t>textvalue</a:t>
            </a:r>
            <a:r>
              <a:rPr lang="en-US" sz="1400" dirty="0">
                <a:solidFill>
                  <a:schemeClr val="bg1"/>
                </a:solidFill>
                <a:latin typeface="Calibri" panose="020F0502020204030204" pitchFamily="34" charset="0"/>
                <a:cs typeface="Calibri" panose="020F0502020204030204" pitchFamily="34" charset="0"/>
              </a:rPr>
              <a:t>": "JC_CUST_PRODUCT_VALUE",        "id": 2071903    },    {        "</a:t>
            </a:r>
            <a:r>
              <a:rPr lang="en-US" sz="1400" dirty="0" err="1">
                <a:solidFill>
                  <a:schemeClr val="bg1"/>
                </a:solidFill>
                <a:latin typeface="Calibri" panose="020F0502020204030204" pitchFamily="34" charset="0"/>
                <a:cs typeface="Calibri" panose="020F0502020204030204" pitchFamily="34" charset="0"/>
              </a:rPr>
              <a:t>lastupdated</a:t>
            </a:r>
            <a:r>
              <a:rPr lang="en-US" sz="1400" dirty="0">
                <a:solidFill>
                  <a:schemeClr val="bg1"/>
                </a:solidFill>
                <a:latin typeface="Calibri" panose="020F0502020204030204" pitchFamily="34" charset="0"/>
                <a:cs typeface="Calibri" panose="020F0502020204030204" pitchFamily="34" charset="0"/>
              </a:rPr>
              <a:t>": "2019-02-05T07:29:34.953Z",        "@timestamp": "2019-03-20T09:29:53.042Z",        "</a:t>
            </a:r>
            <a:r>
              <a:rPr lang="en-US" sz="1400" dirty="0" err="1">
                <a:solidFill>
                  <a:schemeClr val="bg1"/>
                </a:solidFill>
                <a:latin typeface="Calibri" panose="020F0502020204030204" pitchFamily="34" charset="0"/>
                <a:cs typeface="Calibri" panose="020F0502020204030204" pitchFamily="34" charset="0"/>
              </a:rPr>
              <a:t>tenant_id</a:t>
            </a:r>
            <a:r>
              <a:rPr lang="en-US" sz="1400" dirty="0">
                <a:solidFill>
                  <a:schemeClr val="bg1"/>
                </a:solidFill>
                <a:latin typeface="Calibri" panose="020F0502020204030204" pitchFamily="34" charset="0"/>
                <a:cs typeface="Calibri" panose="020F0502020204030204" pitchFamily="34" charset="0"/>
              </a:rPr>
              <a:t>": "1000",        "</a:t>
            </a:r>
            <a:r>
              <a:rPr lang="en-US" sz="1400" dirty="0" err="1">
                <a:solidFill>
                  <a:schemeClr val="bg1"/>
                </a:solidFill>
                <a:latin typeface="Calibri" panose="020F0502020204030204" pitchFamily="34" charset="0"/>
                <a:cs typeface="Calibri" panose="020F0502020204030204" pitchFamily="34" charset="0"/>
              </a:rPr>
              <a:t>belongstoset_id</a:t>
            </a:r>
            <a:r>
              <a:rPr lang="en-US" sz="1400" dirty="0">
                <a:solidFill>
                  <a:schemeClr val="bg1"/>
                </a:solidFill>
                <a:latin typeface="Calibri" panose="020F0502020204030204" pitchFamily="34" charset="0"/>
                <a:cs typeface="Calibri" panose="020F0502020204030204" pitchFamily="34" charset="0"/>
              </a:rPr>
              <a:t>": 1095669,        "</a:t>
            </a:r>
            <a:r>
              <a:rPr lang="en-US" sz="1400" dirty="0" err="1">
                <a:solidFill>
                  <a:schemeClr val="bg1"/>
                </a:solidFill>
                <a:latin typeface="Calibri" panose="020F0502020204030204" pitchFamily="34" charset="0"/>
                <a:cs typeface="Calibri" panose="020F0502020204030204" pitchFamily="34" charset="0"/>
              </a:rPr>
              <a:t>textvalue</a:t>
            </a:r>
            <a:r>
              <a:rPr lang="en-US" sz="1400" dirty="0">
                <a:solidFill>
                  <a:schemeClr val="bg1"/>
                </a:solidFill>
                <a:latin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cs typeface="Calibri" panose="020F0502020204030204" pitchFamily="34" charset="0"/>
              </a:rPr>
              <a:t>JC_Product</a:t>
            </a:r>
            <a:r>
              <a:rPr lang="en-US" sz="1400" dirty="0">
                <a:solidFill>
                  <a:schemeClr val="bg1"/>
                </a:solidFill>
                <a:latin typeface="Calibri" panose="020F0502020204030204" pitchFamily="34" charset="0"/>
                <a:cs typeface="Calibri" panose="020F0502020204030204" pitchFamily="34" charset="0"/>
              </a:rPr>
              <a:t>",        "id": 2071932    </a:t>
            </a:r>
            <a:r>
              <a:rPr lang="en-US" sz="1600" dirty="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0576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083733" y="440457"/>
            <a:ext cx="6630885"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1300480" y="-21208"/>
            <a:ext cx="6902027" cy="461665"/>
          </a:xfrm>
          <a:prstGeom prst="rect">
            <a:avLst/>
          </a:prstGeom>
          <a:noFill/>
        </p:spPr>
        <p:txBody>
          <a:bodyPr wrap="square" rtlCol="0">
            <a:spAutoFit/>
          </a:bodyPr>
          <a:lstStyle/>
          <a:p>
            <a:r>
              <a:rPr lang="en-US" sz="2400" b="1" dirty="0">
                <a:solidFill>
                  <a:schemeClr val="bg1"/>
                </a:solidFill>
              </a:rPr>
              <a:t>Reporting: Product Last Weekly Updated </a:t>
            </a:r>
          </a:p>
        </p:txBody>
      </p:sp>
      <p:pic>
        <p:nvPicPr>
          <p:cNvPr id="5" name="Picture 4">
            <a:extLst>
              <a:ext uri="{FF2B5EF4-FFF2-40B4-BE49-F238E27FC236}">
                <a16:creationId xmlns:a16="http://schemas.microsoft.com/office/drawing/2014/main" id="{9081CF91-65DA-44F6-BC0C-1B3D65B34FB8}"/>
              </a:ext>
            </a:extLst>
          </p:cNvPr>
          <p:cNvPicPr>
            <a:picLocks noChangeAspect="1"/>
          </p:cNvPicPr>
          <p:nvPr/>
        </p:nvPicPr>
        <p:blipFill>
          <a:blip r:embed="rId3"/>
          <a:stretch>
            <a:fillRect/>
          </a:stretch>
        </p:blipFill>
        <p:spPr>
          <a:xfrm>
            <a:off x="142240" y="833125"/>
            <a:ext cx="8879840" cy="3854017"/>
          </a:xfrm>
          <a:prstGeom prst="rect">
            <a:avLst/>
          </a:prstGeom>
        </p:spPr>
      </p:pic>
    </p:spTree>
    <p:extLst>
      <p:ext uri="{BB962C8B-B14F-4D97-AF65-F5344CB8AC3E}">
        <p14:creationId xmlns:p14="http://schemas.microsoft.com/office/powerpoint/2010/main" val="110311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5" name="Picture 4">
            <a:extLst>
              <a:ext uri="{FF2B5EF4-FFF2-40B4-BE49-F238E27FC236}">
                <a16:creationId xmlns:a16="http://schemas.microsoft.com/office/drawing/2014/main" id="{1D1DFCF3-9F85-437A-A512-1D62BBBBF7C8}"/>
              </a:ext>
            </a:extLst>
          </p:cNvPr>
          <p:cNvPicPr>
            <a:picLocks noChangeAspect="1"/>
          </p:cNvPicPr>
          <p:nvPr/>
        </p:nvPicPr>
        <p:blipFill>
          <a:blip r:embed="rId3"/>
          <a:stretch>
            <a:fillRect/>
          </a:stretch>
        </p:blipFill>
        <p:spPr>
          <a:xfrm>
            <a:off x="214625" y="243840"/>
            <a:ext cx="5964777" cy="4734560"/>
          </a:xfrm>
          <a:prstGeom prst="rect">
            <a:avLst/>
          </a:prstGeom>
        </p:spPr>
      </p:pic>
      <p:pic>
        <p:nvPicPr>
          <p:cNvPr id="4" name="Picture 3">
            <a:extLst>
              <a:ext uri="{FF2B5EF4-FFF2-40B4-BE49-F238E27FC236}">
                <a16:creationId xmlns:a16="http://schemas.microsoft.com/office/drawing/2014/main" id="{05B51DD4-40CF-4283-BEC2-68453CDE9AE8}"/>
              </a:ext>
            </a:extLst>
          </p:cNvPr>
          <p:cNvPicPr>
            <a:picLocks noChangeAspect="1"/>
          </p:cNvPicPr>
          <p:nvPr/>
        </p:nvPicPr>
        <p:blipFill>
          <a:blip r:embed="rId4"/>
          <a:stretch>
            <a:fillRect/>
          </a:stretch>
        </p:blipFill>
        <p:spPr>
          <a:xfrm>
            <a:off x="6338701" y="1009225"/>
            <a:ext cx="2642739" cy="1272707"/>
          </a:xfrm>
          <a:prstGeom prst="rect">
            <a:avLst/>
          </a:prstGeom>
        </p:spPr>
      </p:pic>
      <p:pic>
        <p:nvPicPr>
          <p:cNvPr id="9" name="Picture 8">
            <a:extLst>
              <a:ext uri="{FF2B5EF4-FFF2-40B4-BE49-F238E27FC236}">
                <a16:creationId xmlns:a16="http://schemas.microsoft.com/office/drawing/2014/main" id="{79AA73AB-4074-46C2-BE77-8FAEEAF56976}"/>
              </a:ext>
            </a:extLst>
          </p:cNvPr>
          <p:cNvPicPr>
            <a:picLocks noChangeAspect="1"/>
          </p:cNvPicPr>
          <p:nvPr/>
        </p:nvPicPr>
        <p:blipFill>
          <a:blip r:embed="rId5"/>
          <a:stretch>
            <a:fillRect/>
          </a:stretch>
        </p:blipFill>
        <p:spPr>
          <a:xfrm>
            <a:off x="6338701" y="2861569"/>
            <a:ext cx="2642739" cy="1329371"/>
          </a:xfrm>
          <a:prstGeom prst="rect">
            <a:avLst/>
          </a:prstGeom>
        </p:spPr>
      </p:pic>
    </p:spTree>
    <p:extLst>
      <p:ext uri="{BB962C8B-B14F-4D97-AF65-F5344CB8AC3E}">
        <p14:creationId xmlns:p14="http://schemas.microsoft.com/office/powerpoint/2010/main" val="191767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1185333" y="613461"/>
            <a:ext cx="5892673"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46" name="Google Shape;4645;p45">
            <a:extLst>
              <a:ext uri="{FF2B5EF4-FFF2-40B4-BE49-F238E27FC236}">
                <a16:creationId xmlns:a16="http://schemas.microsoft.com/office/drawing/2014/main" id="{6902F6D5-F714-4717-98A2-D385026650BB}"/>
              </a:ext>
            </a:extLst>
          </p:cNvPr>
          <p:cNvGrpSpPr/>
          <p:nvPr/>
        </p:nvGrpSpPr>
        <p:grpSpPr>
          <a:xfrm>
            <a:off x="2133601" y="1937173"/>
            <a:ext cx="3276300" cy="2289566"/>
            <a:chOff x="5049725" y="2635825"/>
            <a:chExt cx="481825" cy="451700"/>
          </a:xfrm>
        </p:grpSpPr>
        <p:sp>
          <p:nvSpPr>
            <p:cNvPr id="47" name="Google Shape;4646;p45">
              <a:extLst>
                <a:ext uri="{FF2B5EF4-FFF2-40B4-BE49-F238E27FC236}">
                  <a16:creationId xmlns:a16="http://schemas.microsoft.com/office/drawing/2014/main" id="{32C4F824-DD4C-43BE-9C48-3E5C2CBFEA6E}"/>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647;p45">
              <a:extLst>
                <a:ext uri="{FF2B5EF4-FFF2-40B4-BE49-F238E27FC236}">
                  <a16:creationId xmlns:a16="http://schemas.microsoft.com/office/drawing/2014/main" id="{3E1A947E-2D37-48B2-AC19-6F1F150E3DE3}"/>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4648;p45">
              <a:extLst>
                <a:ext uri="{FF2B5EF4-FFF2-40B4-BE49-F238E27FC236}">
                  <a16:creationId xmlns:a16="http://schemas.microsoft.com/office/drawing/2014/main" id="{B0B2650D-6C56-4E90-8F26-C9BF7304E08B}"/>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 name="Google Shape;112;p20">
            <a:extLst>
              <a:ext uri="{FF2B5EF4-FFF2-40B4-BE49-F238E27FC236}">
                <a16:creationId xmlns:a16="http://schemas.microsoft.com/office/drawing/2014/main" id="{C25DA3C8-2DD3-4B56-B62C-8BAFAF025A29}"/>
              </a:ext>
            </a:extLst>
          </p:cNvPr>
          <p:cNvSpPr/>
          <p:nvPr/>
        </p:nvSpPr>
        <p:spPr>
          <a:xfrm>
            <a:off x="4049288" y="1937173"/>
            <a:ext cx="1802871" cy="2964589"/>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447040" y="85142"/>
            <a:ext cx="5892673"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JD</a:t>
            </a:r>
            <a:endParaRPr dirty="0"/>
          </a:p>
        </p:txBody>
      </p:sp>
      <p:cxnSp>
        <p:nvCxnSpPr>
          <p:cNvPr id="742" name="Google Shape;742;p33"/>
          <p:cNvCxnSpPr/>
          <p:nvPr/>
        </p:nvCxnSpPr>
        <p:spPr>
          <a:xfrm>
            <a:off x="298154" y="805622"/>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a:extLst>
              <a:ext uri="{FF2B5EF4-FFF2-40B4-BE49-F238E27FC236}">
                <a16:creationId xmlns:a16="http://schemas.microsoft.com/office/drawing/2014/main" id="{AF50E726-03BE-9F7F-9BBB-A30A6D8BA1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69" y="857903"/>
            <a:ext cx="8431104" cy="4065718"/>
          </a:xfrm>
          <a:prstGeom prst="rect">
            <a:avLst/>
          </a:prstGeom>
          <a:noFill/>
          <a:ln>
            <a:noFill/>
          </a:ln>
        </p:spPr>
      </p:pic>
    </p:spTree>
    <p:extLst>
      <p:ext uri="{BB962C8B-B14F-4D97-AF65-F5344CB8AC3E}">
        <p14:creationId xmlns:p14="http://schemas.microsoft.com/office/powerpoint/2010/main" val="406418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447040" y="85142"/>
            <a:ext cx="5892673"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cxnSp>
        <p:nvCxnSpPr>
          <p:cNvPr id="742" name="Google Shape;742;p33"/>
          <p:cNvCxnSpPr/>
          <p:nvPr/>
        </p:nvCxnSpPr>
        <p:spPr>
          <a:xfrm>
            <a:off x="298154" y="805622"/>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30" name="Picture 6" descr="Elasticsearch Architecture - YouTube">
            <a:extLst>
              <a:ext uri="{FF2B5EF4-FFF2-40B4-BE49-F238E27FC236}">
                <a16:creationId xmlns:a16="http://schemas.microsoft.com/office/drawing/2014/main" id="{4CB4674A-4315-D560-06BB-83582B60B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asticsearch Architecture - YouTube">
            <a:extLst>
              <a:ext uri="{FF2B5EF4-FFF2-40B4-BE49-F238E27FC236}">
                <a16:creationId xmlns:a16="http://schemas.microsoft.com/office/drawing/2014/main" id="{25431C76-0222-3963-3989-DB2BC0FB6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sticsearch Architecture - YouTube">
            <a:extLst>
              <a:ext uri="{FF2B5EF4-FFF2-40B4-BE49-F238E27FC236}">
                <a16:creationId xmlns:a16="http://schemas.microsoft.com/office/drawing/2014/main" id="{1BBC0612-C40D-A3F3-5909-7056554C5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198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447040" y="85142"/>
            <a:ext cx="5892673"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DEMO</a:t>
            </a:r>
            <a:endParaRPr dirty="0"/>
          </a:p>
        </p:txBody>
      </p:sp>
      <p:cxnSp>
        <p:nvCxnSpPr>
          <p:cNvPr id="742" name="Google Shape;742;p33"/>
          <p:cNvCxnSpPr/>
          <p:nvPr/>
        </p:nvCxnSpPr>
        <p:spPr>
          <a:xfrm>
            <a:off x="298154" y="805622"/>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30" name="Picture 6" descr="Elasticsearch Architecture - YouTube">
            <a:extLst>
              <a:ext uri="{FF2B5EF4-FFF2-40B4-BE49-F238E27FC236}">
                <a16:creationId xmlns:a16="http://schemas.microsoft.com/office/drawing/2014/main" id="{4CB4674A-4315-D560-06BB-83582B60B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1"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F33075E-3DCE-0621-FC8B-95D0B4E98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96" y="0"/>
            <a:ext cx="85153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11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C7D7523-C4C1-7FC8-3130-71B692A69623}"/>
              </a:ext>
            </a:extLst>
          </p:cNvPr>
          <p:cNvGraphicFramePr>
            <a:graphicFrameLocks noGrp="1"/>
          </p:cNvGraphicFramePr>
          <p:nvPr>
            <p:extLst>
              <p:ext uri="{D42A27DB-BD31-4B8C-83A1-F6EECF244321}">
                <p14:modId xmlns:p14="http://schemas.microsoft.com/office/powerpoint/2010/main" val="1468667488"/>
              </p:ext>
            </p:extLst>
          </p:nvPr>
        </p:nvGraphicFramePr>
        <p:xfrm>
          <a:off x="3305384" y="653624"/>
          <a:ext cx="5723466" cy="4135703"/>
        </p:xfrm>
        <a:graphic>
          <a:graphicData uri="http://schemas.openxmlformats.org/drawingml/2006/table">
            <a:tbl>
              <a:tblPr/>
              <a:tblGrid>
                <a:gridCol w="433493">
                  <a:extLst>
                    <a:ext uri="{9D8B030D-6E8A-4147-A177-3AD203B41FA5}">
                      <a16:colId xmlns:a16="http://schemas.microsoft.com/office/drawing/2014/main" val="1989082547"/>
                    </a:ext>
                  </a:extLst>
                </a:gridCol>
                <a:gridCol w="5289973">
                  <a:extLst>
                    <a:ext uri="{9D8B030D-6E8A-4147-A177-3AD203B41FA5}">
                      <a16:colId xmlns:a16="http://schemas.microsoft.com/office/drawing/2014/main" val="330613063"/>
                    </a:ext>
                  </a:extLst>
                </a:gridCol>
              </a:tblGrid>
              <a:tr h="158697">
                <a:tc>
                  <a:txBody>
                    <a:bodyPr/>
                    <a:lstStyle/>
                    <a:p>
                      <a:pPr algn="l" fontAlgn="t"/>
                      <a:r>
                        <a:rPr lang="en-IN" sz="600" dirty="0">
                          <a:effectLst/>
                          <a:latin typeface="+mn-lt"/>
                        </a:rPr>
                        <a:t>input {</a:t>
                      </a:r>
                    </a:p>
                  </a:txBody>
                  <a:tcPr marL="34578" marR="34578" marT="13831" marB="3458">
                    <a:lnL>
                      <a:noFill/>
                    </a:lnL>
                    <a:lnR>
                      <a:noFill/>
                    </a:lnR>
                    <a:lnT>
                      <a:noFill/>
                    </a:lnT>
                    <a:lnB>
                      <a:noFill/>
                    </a:lnB>
                  </a:tcPr>
                </a:tc>
                <a:tc>
                  <a:txBody>
                    <a:bodyPr/>
                    <a:lstStyle/>
                    <a:p>
                      <a:endParaRPr lang="en-IN" sz="600">
                        <a:latin typeface="+mn-lt"/>
                      </a:endParaRPr>
                    </a:p>
                  </a:txBody>
                  <a:tcPr marL="41494" marR="41494" marT="20747" marB="20747">
                    <a:lnL>
                      <a:noFill/>
                    </a:lnL>
                  </a:tcPr>
                </a:tc>
                <a:extLst>
                  <a:ext uri="{0D108BD9-81ED-4DB2-BD59-A6C34878D82A}">
                    <a16:rowId xmlns:a16="http://schemas.microsoft.com/office/drawing/2014/main" val="996597374"/>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jdbc</a:t>
                      </a:r>
                      <a:r>
                        <a:rPr lang="en-IN" sz="800" dirty="0">
                          <a:effectLst/>
                          <a:latin typeface="+mn-lt"/>
                        </a:rPr>
                        <a:t> {</a:t>
                      </a:r>
                    </a:p>
                  </a:txBody>
                  <a:tcPr marL="34578" marR="34578" marT="3458" marB="3458">
                    <a:lnL>
                      <a:noFill/>
                    </a:lnL>
                    <a:lnR>
                      <a:noFill/>
                    </a:lnR>
                    <a:lnB>
                      <a:noFill/>
                    </a:lnB>
                  </a:tcPr>
                </a:tc>
                <a:extLst>
                  <a:ext uri="{0D108BD9-81ED-4DB2-BD59-A6C34878D82A}">
                    <a16:rowId xmlns:a16="http://schemas.microsoft.com/office/drawing/2014/main" val="3975700152"/>
                  </a:ext>
                </a:extLst>
              </a:tr>
              <a:tr h="341197">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jdbc_connection_string</a:t>
                      </a:r>
                      <a:r>
                        <a:rPr lang="en-IN" sz="800" dirty="0">
                          <a:effectLst/>
                          <a:latin typeface="+mn-lt"/>
                        </a:rPr>
                        <a:t> =&gt; "</a:t>
                      </a:r>
                      <a:r>
                        <a:rPr lang="en-IN" sz="800" dirty="0" err="1">
                          <a:effectLst/>
                          <a:latin typeface="+mn-lt"/>
                        </a:rPr>
                        <a:t>jdbc:sqlserver</a:t>
                      </a:r>
                      <a:r>
                        <a:rPr lang="en-IN" sz="800" dirty="0">
                          <a:effectLst/>
                          <a:latin typeface="+mn-lt"/>
                        </a:rPr>
                        <a:t>://.;</a:t>
                      </a:r>
                      <a:r>
                        <a:rPr lang="en-IN" sz="800" dirty="0" err="1">
                          <a:effectLst/>
                          <a:latin typeface="+mn-lt"/>
                        </a:rPr>
                        <a:t>databaseName</a:t>
                      </a:r>
                      <a:r>
                        <a:rPr lang="en-IN" sz="800" dirty="0">
                          <a:effectLst/>
                          <a:latin typeface="+mn-lt"/>
                        </a:rPr>
                        <a:t>=</a:t>
                      </a:r>
                      <a:r>
                        <a:rPr lang="en-IN" sz="800" dirty="0" err="1">
                          <a:effectLst/>
                          <a:latin typeface="+mn-lt"/>
                        </a:rPr>
                        <a:t>DBName;integratedSecurity</a:t>
                      </a:r>
                      <a:r>
                        <a:rPr lang="en-IN" sz="800" dirty="0">
                          <a:effectLst/>
                          <a:latin typeface="+mn-lt"/>
                        </a:rPr>
                        <a:t>=false;"</a:t>
                      </a:r>
                    </a:p>
                  </a:txBody>
                  <a:tcPr marL="34578" marR="34578" marT="3458" marB="3458">
                    <a:lnL>
                      <a:noFill/>
                    </a:lnL>
                    <a:lnR>
                      <a:noFill/>
                    </a:lnR>
                    <a:lnT>
                      <a:noFill/>
                    </a:lnT>
                    <a:lnB>
                      <a:noFill/>
                    </a:lnB>
                  </a:tcPr>
                </a:tc>
                <a:extLst>
                  <a:ext uri="{0D108BD9-81ED-4DB2-BD59-A6C34878D82A}">
                    <a16:rowId xmlns:a16="http://schemas.microsoft.com/office/drawing/2014/main" val="3242065510"/>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jdbc_user =&gt; "SQL_UserName"</a:t>
                      </a:r>
                    </a:p>
                  </a:txBody>
                  <a:tcPr marL="34578" marR="34578" marT="3458" marB="3458">
                    <a:lnL>
                      <a:noFill/>
                    </a:lnL>
                    <a:lnR>
                      <a:noFill/>
                    </a:lnR>
                    <a:lnT>
                      <a:noFill/>
                    </a:lnT>
                    <a:lnB>
                      <a:noFill/>
                    </a:lnB>
                  </a:tcPr>
                </a:tc>
                <a:extLst>
                  <a:ext uri="{0D108BD9-81ED-4DB2-BD59-A6C34878D82A}">
                    <a16:rowId xmlns:a16="http://schemas.microsoft.com/office/drawing/2014/main" val="3715278678"/>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jdbc_password =&gt; "SQL_Password"</a:t>
                      </a:r>
                    </a:p>
                  </a:txBody>
                  <a:tcPr marL="34578" marR="34578" marT="3458" marB="3458">
                    <a:lnL>
                      <a:noFill/>
                    </a:lnL>
                    <a:lnR>
                      <a:noFill/>
                    </a:lnR>
                    <a:lnT>
                      <a:noFill/>
                    </a:lnT>
                    <a:lnB>
                      <a:noFill/>
                    </a:lnB>
                  </a:tcPr>
                </a:tc>
                <a:extLst>
                  <a:ext uri="{0D108BD9-81ED-4DB2-BD59-A6C34878D82A}">
                    <a16:rowId xmlns:a16="http://schemas.microsoft.com/office/drawing/2014/main" val="731215016"/>
                  </a:ext>
                </a:extLst>
              </a:tr>
              <a:tr h="230110">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jdbc_driver_library</a:t>
                      </a:r>
                      <a:r>
                        <a:rPr lang="en-IN" sz="800" dirty="0">
                          <a:effectLst/>
                          <a:latin typeface="+mn-lt"/>
                        </a:rPr>
                        <a:t> =&gt; "./</a:t>
                      </a:r>
                      <a:r>
                        <a:rPr lang="en-IN" sz="800" dirty="0" err="1">
                          <a:effectLst/>
                          <a:latin typeface="+mn-lt"/>
                        </a:rPr>
                        <a:t>logstash</a:t>
                      </a:r>
                      <a:r>
                        <a:rPr lang="en-IN" sz="800" dirty="0">
                          <a:effectLst/>
                          <a:latin typeface="+mn-lt"/>
                        </a:rPr>
                        <a:t>-core/lib/jars/mssql-jdbc-9.2.1.jre8.jar"</a:t>
                      </a:r>
                    </a:p>
                  </a:txBody>
                  <a:tcPr marL="34578" marR="34578" marT="3458" marB="3458">
                    <a:lnL>
                      <a:noFill/>
                    </a:lnL>
                    <a:lnR>
                      <a:noFill/>
                    </a:lnR>
                    <a:lnT>
                      <a:noFill/>
                    </a:lnT>
                    <a:lnB>
                      <a:noFill/>
                    </a:lnB>
                  </a:tcPr>
                </a:tc>
                <a:extLst>
                  <a:ext uri="{0D108BD9-81ED-4DB2-BD59-A6C34878D82A}">
                    <a16:rowId xmlns:a16="http://schemas.microsoft.com/office/drawing/2014/main" val="1165333530"/>
                  </a:ext>
                </a:extLst>
              </a:tr>
              <a:tr h="230110">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jdbc_driver_class</a:t>
                      </a:r>
                      <a:r>
                        <a:rPr lang="en-IN" sz="800" dirty="0">
                          <a:effectLst/>
                          <a:latin typeface="+mn-lt"/>
                        </a:rPr>
                        <a:t> =&gt; "</a:t>
                      </a:r>
                      <a:r>
                        <a:rPr lang="en-IN" sz="800" dirty="0" err="1">
                          <a:effectLst/>
                          <a:latin typeface="+mn-lt"/>
                        </a:rPr>
                        <a:t>com.microsoft.sqlserver.jdbc.SQLServerDriver</a:t>
                      </a:r>
                      <a:r>
                        <a:rPr lang="en-IN" sz="800" dirty="0">
                          <a:effectLst/>
                          <a:latin typeface="+mn-lt"/>
                        </a:rPr>
                        <a:t>"</a:t>
                      </a:r>
                    </a:p>
                  </a:txBody>
                  <a:tcPr marL="34578" marR="34578" marT="3458" marB="3458">
                    <a:lnL>
                      <a:noFill/>
                    </a:lnL>
                    <a:lnR>
                      <a:noFill/>
                    </a:lnR>
                    <a:lnT>
                      <a:noFill/>
                    </a:lnT>
                    <a:lnB>
                      <a:noFill/>
                    </a:lnB>
                  </a:tcPr>
                </a:tc>
                <a:extLst>
                  <a:ext uri="{0D108BD9-81ED-4DB2-BD59-A6C34878D82A}">
                    <a16:rowId xmlns:a16="http://schemas.microsoft.com/office/drawing/2014/main" val="180494645"/>
                  </a:ext>
                </a:extLst>
              </a:tr>
              <a:tr h="341197">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US" sz="800">
                          <a:effectLst/>
                          <a:latin typeface="+mn-lt"/>
                        </a:rPr>
                        <a:t>statement =&gt; "SELECT TOP(1000) * FROM data.Table WITH(NOLOCK) WHERE Id &gt; :sql_last_value ORDER BY Id ASC"</a:t>
                      </a:r>
                    </a:p>
                  </a:txBody>
                  <a:tcPr marL="34578" marR="34578" marT="3458" marB="3458">
                    <a:lnL>
                      <a:noFill/>
                    </a:lnL>
                    <a:lnR>
                      <a:noFill/>
                    </a:lnR>
                    <a:lnT>
                      <a:noFill/>
                    </a:lnT>
                    <a:lnB>
                      <a:noFill/>
                    </a:lnB>
                  </a:tcPr>
                </a:tc>
                <a:extLst>
                  <a:ext uri="{0D108BD9-81ED-4DB2-BD59-A6C34878D82A}">
                    <a16:rowId xmlns:a16="http://schemas.microsoft.com/office/drawing/2014/main" val="498885929"/>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tracking_column</a:t>
                      </a:r>
                      <a:r>
                        <a:rPr lang="en-IN" sz="800" dirty="0">
                          <a:effectLst/>
                          <a:latin typeface="+mn-lt"/>
                        </a:rPr>
                        <a:t> =&gt; "id"</a:t>
                      </a:r>
                    </a:p>
                  </a:txBody>
                  <a:tcPr marL="34578" marR="34578" marT="3458" marB="3458">
                    <a:lnL>
                      <a:noFill/>
                    </a:lnL>
                    <a:lnR>
                      <a:noFill/>
                    </a:lnR>
                    <a:lnT>
                      <a:noFill/>
                    </a:lnT>
                    <a:lnB>
                      <a:noFill/>
                    </a:lnB>
                  </a:tcPr>
                </a:tc>
                <a:extLst>
                  <a:ext uri="{0D108BD9-81ED-4DB2-BD59-A6C34878D82A}">
                    <a16:rowId xmlns:a16="http://schemas.microsoft.com/office/drawing/2014/main" val="1173145525"/>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tracking_column_type</a:t>
                      </a:r>
                      <a:r>
                        <a:rPr lang="en-IN" sz="800" dirty="0">
                          <a:effectLst/>
                          <a:latin typeface="+mn-lt"/>
                        </a:rPr>
                        <a:t> =&gt; "numeric"</a:t>
                      </a:r>
                    </a:p>
                  </a:txBody>
                  <a:tcPr marL="34578" marR="34578" marT="3458" marB="3458">
                    <a:lnL>
                      <a:noFill/>
                    </a:lnL>
                    <a:lnR>
                      <a:noFill/>
                    </a:lnR>
                    <a:lnT>
                      <a:noFill/>
                    </a:lnT>
                    <a:lnB>
                      <a:noFill/>
                    </a:lnB>
                  </a:tcPr>
                </a:tc>
                <a:extLst>
                  <a:ext uri="{0D108BD9-81ED-4DB2-BD59-A6C34878D82A}">
                    <a16:rowId xmlns:a16="http://schemas.microsoft.com/office/drawing/2014/main" val="571415448"/>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use_column_value =&gt; true</a:t>
                      </a:r>
                    </a:p>
                  </a:txBody>
                  <a:tcPr marL="34578" marR="34578" marT="3458" marB="3458">
                    <a:lnL>
                      <a:noFill/>
                    </a:lnL>
                    <a:lnR>
                      <a:noFill/>
                    </a:lnR>
                    <a:lnT>
                      <a:noFill/>
                    </a:lnT>
                    <a:lnB>
                      <a:noFill/>
                    </a:lnB>
                  </a:tcPr>
                </a:tc>
                <a:extLst>
                  <a:ext uri="{0D108BD9-81ED-4DB2-BD59-A6C34878D82A}">
                    <a16:rowId xmlns:a16="http://schemas.microsoft.com/office/drawing/2014/main" val="2278896208"/>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US" sz="800">
                          <a:effectLst/>
                          <a:latin typeface="+mn-lt"/>
                        </a:rPr>
                        <a:t>last_run_metadata_path =&gt; "./Log/.logstash_jdbc_last_run"</a:t>
                      </a:r>
                    </a:p>
                  </a:txBody>
                  <a:tcPr marL="34578" marR="34578" marT="3458" marB="3458">
                    <a:lnL>
                      <a:noFill/>
                    </a:lnL>
                    <a:lnR>
                      <a:noFill/>
                    </a:lnR>
                    <a:lnT>
                      <a:noFill/>
                    </a:lnT>
                    <a:lnB>
                      <a:noFill/>
                    </a:lnB>
                  </a:tcPr>
                </a:tc>
                <a:extLst>
                  <a:ext uri="{0D108BD9-81ED-4DB2-BD59-A6C34878D82A}">
                    <a16:rowId xmlns:a16="http://schemas.microsoft.com/office/drawing/2014/main" val="3012522355"/>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schedule =&gt; "*/30 * * * * *"</a:t>
                      </a:r>
                    </a:p>
                  </a:txBody>
                  <a:tcPr marL="34578" marR="34578" marT="3458" marB="3458">
                    <a:lnL>
                      <a:noFill/>
                    </a:lnL>
                    <a:lnR>
                      <a:noFill/>
                    </a:lnR>
                    <a:lnT>
                      <a:noFill/>
                    </a:lnT>
                    <a:lnB>
                      <a:noFill/>
                    </a:lnB>
                  </a:tcPr>
                </a:tc>
                <a:extLst>
                  <a:ext uri="{0D108BD9-81ED-4DB2-BD59-A6C34878D82A}">
                    <a16:rowId xmlns:a16="http://schemas.microsoft.com/office/drawing/2014/main" val="2522806251"/>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a:effectLst/>
                          <a:latin typeface="+mn-lt"/>
                        </a:rPr>
                        <a:t>}</a:t>
                      </a:r>
                    </a:p>
                  </a:txBody>
                  <a:tcPr marL="34578" marR="34578" marT="3458" marB="3458">
                    <a:lnL>
                      <a:noFill/>
                    </a:lnL>
                    <a:lnR>
                      <a:noFill/>
                    </a:lnR>
                    <a:lnT>
                      <a:noFill/>
                    </a:lnT>
                    <a:lnB>
                      <a:noFill/>
                    </a:lnB>
                  </a:tcPr>
                </a:tc>
                <a:extLst>
                  <a:ext uri="{0D108BD9-81ED-4DB2-BD59-A6C34878D82A}">
                    <a16:rowId xmlns:a16="http://schemas.microsoft.com/office/drawing/2014/main" val="2772898794"/>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a:t>
                      </a:r>
                    </a:p>
                  </a:txBody>
                  <a:tcPr marL="34578" marR="34578" marT="3458" marB="3458">
                    <a:lnL>
                      <a:noFill/>
                    </a:lnL>
                    <a:lnR>
                      <a:noFill/>
                    </a:lnR>
                    <a:lnT>
                      <a:noFill/>
                    </a:lnT>
                    <a:lnB>
                      <a:noFill/>
                    </a:lnB>
                  </a:tcPr>
                </a:tc>
                <a:extLst>
                  <a:ext uri="{0D108BD9-81ED-4DB2-BD59-A6C34878D82A}">
                    <a16:rowId xmlns:a16="http://schemas.microsoft.com/office/drawing/2014/main" val="774735138"/>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endParaRPr lang="en-IN" sz="800" dirty="0">
                        <a:effectLst/>
                        <a:latin typeface="+mn-lt"/>
                      </a:endParaRPr>
                    </a:p>
                  </a:txBody>
                  <a:tcPr marL="34578" marR="34578" marT="3458" marB="3458">
                    <a:lnL>
                      <a:noFill/>
                    </a:lnL>
                    <a:lnR>
                      <a:noFill/>
                    </a:lnR>
                    <a:lnT>
                      <a:noFill/>
                    </a:lnT>
                    <a:lnB>
                      <a:noFill/>
                    </a:lnB>
                  </a:tcPr>
                </a:tc>
                <a:extLst>
                  <a:ext uri="{0D108BD9-81ED-4DB2-BD59-A6C34878D82A}">
                    <a16:rowId xmlns:a16="http://schemas.microsoft.com/office/drawing/2014/main" val="392977519"/>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a:effectLst/>
                          <a:latin typeface="+mn-lt"/>
                        </a:rPr>
                        <a:t>output {</a:t>
                      </a:r>
                    </a:p>
                  </a:txBody>
                  <a:tcPr marL="34578" marR="34578" marT="3458" marB="3458">
                    <a:lnL>
                      <a:noFill/>
                    </a:lnL>
                    <a:lnR>
                      <a:noFill/>
                    </a:lnR>
                    <a:lnT>
                      <a:noFill/>
                    </a:lnT>
                    <a:lnB>
                      <a:noFill/>
                    </a:lnB>
                  </a:tcPr>
                </a:tc>
                <a:extLst>
                  <a:ext uri="{0D108BD9-81ED-4DB2-BD59-A6C34878D82A}">
                    <a16:rowId xmlns:a16="http://schemas.microsoft.com/office/drawing/2014/main" val="1161025483"/>
                  </a:ext>
                </a:extLst>
              </a:tr>
              <a:tr h="119023">
                <a:tc>
                  <a:txBody>
                    <a:bodyPr/>
                    <a:lstStyle/>
                    <a:p>
                      <a:pPr algn="r" fontAlgn="t"/>
                      <a:endParaRPr lang="en-IN" sz="600" dirty="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elasticsearch</a:t>
                      </a:r>
                      <a:r>
                        <a:rPr lang="en-IN" sz="800" dirty="0">
                          <a:effectLst/>
                          <a:latin typeface="+mn-lt"/>
                        </a:rPr>
                        <a:t> {</a:t>
                      </a:r>
                    </a:p>
                  </a:txBody>
                  <a:tcPr marL="34578" marR="34578" marT="3458" marB="3458">
                    <a:lnL>
                      <a:noFill/>
                    </a:lnL>
                    <a:lnR>
                      <a:noFill/>
                    </a:lnR>
                    <a:lnT>
                      <a:noFill/>
                    </a:lnT>
                    <a:lnB>
                      <a:noFill/>
                    </a:lnB>
                  </a:tcPr>
                </a:tc>
                <a:extLst>
                  <a:ext uri="{0D108BD9-81ED-4DB2-BD59-A6C34878D82A}">
                    <a16:rowId xmlns:a16="http://schemas.microsoft.com/office/drawing/2014/main" val="2002069774"/>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hosts =&gt; ["http://localhost:9200"]</a:t>
                      </a:r>
                    </a:p>
                  </a:txBody>
                  <a:tcPr marL="34578" marR="34578" marT="3458" marB="3458">
                    <a:lnL>
                      <a:noFill/>
                    </a:lnL>
                    <a:lnR>
                      <a:noFill/>
                    </a:lnR>
                    <a:lnT>
                      <a:noFill/>
                    </a:lnT>
                    <a:lnB>
                      <a:noFill/>
                    </a:lnB>
                  </a:tcPr>
                </a:tc>
                <a:extLst>
                  <a:ext uri="{0D108BD9-81ED-4DB2-BD59-A6C34878D82A}">
                    <a16:rowId xmlns:a16="http://schemas.microsoft.com/office/drawing/2014/main" val="1236961223"/>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a:effectLst/>
                          <a:latin typeface="+mn-lt"/>
                        </a:rPr>
                        <a:t>index =&gt; "</a:t>
                      </a:r>
                      <a:r>
                        <a:rPr lang="en-IN" sz="800" dirty="0" err="1">
                          <a:effectLst/>
                          <a:latin typeface="+mn-lt"/>
                        </a:rPr>
                        <a:t>indexName</a:t>
                      </a:r>
                      <a:r>
                        <a:rPr lang="en-IN" sz="800" dirty="0">
                          <a:effectLst/>
                          <a:latin typeface="+mn-lt"/>
                        </a:rPr>
                        <a:t>"</a:t>
                      </a:r>
                    </a:p>
                  </a:txBody>
                  <a:tcPr marL="34578" marR="34578" marT="3458" marB="3458">
                    <a:lnL>
                      <a:noFill/>
                    </a:lnL>
                    <a:lnR>
                      <a:noFill/>
                    </a:lnR>
                    <a:lnT>
                      <a:noFill/>
                    </a:lnT>
                    <a:lnB>
                      <a:noFill/>
                    </a:lnB>
                  </a:tcPr>
                </a:tc>
                <a:extLst>
                  <a:ext uri="{0D108BD9-81ED-4DB2-BD59-A6C34878D82A}">
                    <a16:rowId xmlns:a16="http://schemas.microsoft.com/office/drawing/2014/main" val="2572533076"/>
                  </a:ext>
                </a:extLst>
              </a:tr>
              <a:tr h="119023">
                <a:tc>
                  <a:txBody>
                    <a:bodyPr/>
                    <a:lstStyle/>
                    <a:p>
                      <a:pPr algn="r" fontAlgn="t"/>
                      <a:endParaRPr lang="en-IN" sz="600" dirty="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user =&gt; "elastic-username"</a:t>
                      </a:r>
                    </a:p>
                  </a:txBody>
                  <a:tcPr marL="34578" marR="34578" marT="3458" marB="3458">
                    <a:lnL>
                      <a:noFill/>
                    </a:lnL>
                    <a:lnR>
                      <a:noFill/>
                    </a:lnR>
                    <a:lnT>
                      <a:noFill/>
                    </a:lnT>
                    <a:lnB>
                      <a:noFill/>
                    </a:lnB>
                  </a:tcPr>
                </a:tc>
                <a:extLst>
                  <a:ext uri="{0D108BD9-81ED-4DB2-BD59-A6C34878D82A}">
                    <a16:rowId xmlns:a16="http://schemas.microsoft.com/office/drawing/2014/main" val="4259640412"/>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a:effectLst/>
                          <a:latin typeface="+mn-lt"/>
                        </a:rPr>
                        <a:t>password =&gt; "elastic-password"</a:t>
                      </a:r>
                    </a:p>
                  </a:txBody>
                  <a:tcPr marL="34578" marR="34578" marT="3458" marB="3458">
                    <a:lnL>
                      <a:noFill/>
                    </a:lnL>
                    <a:lnR>
                      <a:noFill/>
                    </a:lnR>
                    <a:lnT>
                      <a:noFill/>
                    </a:lnT>
                    <a:lnB>
                      <a:noFill/>
                    </a:lnB>
                  </a:tcPr>
                </a:tc>
                <a:extLst>
                  <a:ext uri="{0D108BD9-81ED-4DB2-BD59-A6C34878D82A}">
                    <a16:rowId xmlns:a16="http://schemas.microsoft.com/office/drawing/2014/main" val="1817890413"/>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doc_as_upsert</a:t>
                      </a:r>
                      <a:r>
                        <a:rPr lang="en-IN" sz="800" dirty="0">
                          <a:effectLst/>
                          <a:latin typeface="+mn-lt"/>
                        </a:rPr>
                        <a:t> =&gt; true</a:t>
                      </a:r>
                    </a:p>
                  </a:txBody>
                  <a:tcPr marL="34578" marR="34578" marT="3458" marB="3458">
                    <a:lnL>
                      <a:noFill/>
                    </a:lnL>
                    <a:lnR>
                      <a:noFill/>
                    </a:lnR>
                    <a:lnT>
                      <a:noFill/>
                    </a:lnT>
                    <a:lnB>
                      <a:noFill/>
                    </a:lnB>
                  </a:tcPr>
                </a:tc>
                <a:extLst>
                  <a:ext uri="{0D108BD9-81ED-4DB2-BD59-A6C34878D82A}">
                    <a16:rowId xmlns:a16="http://schemas.microsoft.com/office/drawing/2014/main" val="3644184771"/>
                  </a:ext>
                </a:extLst>
              </a:tr>
              <a:tr h="119023">
                <a:tc>
                  <a:txBody>
                    <a:bodyPr/>
                    <a:lstStyle/>
                    <a:p>
                      <a:pPr algn="r" fontAlgn="t"/>
                      <a:endParaRPr lang="en-IN" sz="600">
                        <a:effectLst/>
                        <a:latin typeface="+mn-lt"/>
                      </a:endParaRPr>
                    </a:p>
                  </a:txBody>
                  <a:tcPr marL="34578" marR="34578" marT="3458" marB="3458">
                    <a:lnL>
                      <a:noFill/>
                    </a:lnL>
                    <a:lnR>
                      <a:noFill/>
                    </a:lnR>
                    <a:lnT>
                      <a:noFill/>
                    </a:lnT>
                    <a:lnB>
                      <a:noFill/>
                    </a:lnB>
                  </a:tcPr>
                </a:tc>
                <a:tc>
                  <a:txBody>
                    <a:bodyPr/>
                    <a:lstStyle/>
                    <a:p>
                      <a:pPr algn="l" fontAlgn="t"/>
                      <a:r>
                        <a:rPr lang="en-IN" sz="800" dirty="0" err="1">
                          <a:effectLst/>
                          <a:latin typeface="+mn-lt"/>
                        </a:rPr>
                        <a:t>document_id</a:t>
                      </a:r>
                      <a:r>
                        <a:rPr lang="en-IN" sz="800" dirty="0">
                          <a:effectLst/>
                          <a:latin typeface="+mn-lt"/>
                        </a:rPr>
                        <a:t> =&gt; "%{id}"</a:t>
                      </a:r>
                    </a:p>
                  </a:txBody>
                  <a:tcPr marL="34578" marR="34578" marT="3458" marB="3458">
                    <a:lnL>
                      <a:noFill/>
                    </a:lnL>
                    <a:lnR>
                      <a:noFill/>
                    </a:lnR>
                    <a:lnT>
                      <a:noFill/>
                    </a:lnT>
                    <a:lnB>
                      <a:noFill/>
                    </a:lnB>
                  </a:tcPr>
                </a:tc>
                <a:extLst>
                  <a:ext uri="{0D108BD9-81ED-4DB2-BD59-A6C34878D82A}">
                    <a16:rowId xmlns:a16="http://schemas.microsoft.com/office/drawing/2014/main" val="2161867514"/>
                  </a:ext>
                </a:extLst>
              </a:tr>
              <a:tr h="119023">
                <a:tc>
                  <a:txBody>
                    <a:bodyPr/>
                    <a:lstStyle/>
                    <a:p>
                      <a:pPr algn="r" fontAlgn="t"/>
                      <a:endParaRPr lang="en-IN" sz="600">
                        <a:effectLst/>
                        <a:latin typeface="ui-monospace"/>
                      </a:endParaRPr>
                    </a:p>
                  </a:txBody>
                  <a:tcPr marL="34578" marR="34578" marT="3458" marB="3458">
                    <a:lnL>
                      <a:noFill/>
                    </a:lnL>
                    <a:lnR>
                      <a:noFill/>
                    </a:lnR>
                    <a:lnT>
                      <a:noFill/>
                    </a:lnT>
                    <a:lnB>
                      <a:noFill/>
                    </a:lnB>
                  </a:tcPr>
                </a:tc>
                <a:tc>
                  <a:txBody>
                    <a:bodyPr/>
                    <a:lstStyle/>
                    <a:p>
                      <a:pPr algn="l" fontAlgn="t"/>
                      <a:endParaRPr lang="en-IN" sz="800" dirty="0">
                        <a:effectLst/>
                        <a:latin typeface="Sitka Banner" pitchFamily="2" charset="0"/>
                      </a:endParaRPr>
                    </a:p>
                  </a:txBody>
                  <a:tcPr marL="34578" marR="34578" marT="3458" marB="3458">
                    <a:lnL>
                      <a:noFill/>
                    </a:lnL>
                    <a:lnR>
                      <a:noFill/>
                    </a:lnR>
                    <a:lnT>
                      <a:noFill/>
                    </a:lnT>
                    <a:lnB>
                      <a:noFill/>
                    </a:lnB>
                  </a:tcPr>
                </a:tc>
                <a:extLst>
                  <a:ext uri="{0D108BD9-81ED-4DB2-BD59-A6C34878D82A}">
                    <a16:rowId xmlns:a16="http://schemas.microsoft.com/office/drawing/2014/main" val="2527048088"/>
                  </a:ext>
                </a:extLst>
              </a:tr>
              <a:tr h="119023">
                <a:tc>
                  <a:txBody>
                    <a:bodyPr/>
                    <a:lstStyle/>
                    <a:p>
                      <a:pPr algn="r" fontAlgn="t"/>
                      <a:endParaRPr lang="en-IN" sz="600">
                        <a:effectLst/>
                        <a:latin typeface="ui-monospace"/>
                      </a:endParaRPr>
                    </a:p>
                  </a:txBody>
                  <a:tcPr marL="34578" marR="34578" marT="3458" marB="3458">
                    <a:lnL>
                      <a:noFill/>
                    </a:lnL>
                    <a:lnR>
                      <a:noFill/>
                    </a:lnR>
                    <a:lnT>
                      <a:noFill/>
                    </a:lnT>
                    <a:lnB>
                      <a:noFill/>
                    </a:lnB>
                  </a:tcPr>
                </a:tc>
                <a:tc>
                  <a:txBody>
                    <a:bodyPr/>
                    <a:lstStyle/>
                    <a:p>
                      <a:pPr algn="l" fontAlgn="t"/>
                      <a:r>
                        <a:rPr lang="en-IN" sz="800" dirty="0">
                          <a:effectLst/>
                          <a:latin typeface="Sitka Banner" pitchFamily="2" charset="0"/>
                        </a:rPr>
                        <a:t>}</a:t>
                      </a:r>
                    </a:p>
                  </a:txBody>
                  <a:tcPr marL="34578" marR="34578" marT="3458" marB="3458">
                    <a:lnL>
                      <a:noFill/>
                    </a:lnL>
                    <a:lnR>
                      <a:noFill/>
                    </a:lnR>
                    <a:lnT>
                      <a:noFill/>
                    </a:lnT>
                    <a:lnB>
                      <a:noFill/>
                    </a:lnB>
                  </a:tcPr>
                </a:tc>
                <a:extLst>
                  <a:ext uri="{0D108BD9-81ED-4DB2-BD59-A6C34878D82A}">
                    <a16:rowId xmlns:a16="http://schemas.microsoft.com/office/drawing/2014/main" val="4134416900"/>
                  </a:ext>
                </a:extLst>
              </a:tr>
              <a:tr h="119023">
                <a:tc>
                  <a:txBody>
                    <a:bodyPr/>
                    <a:lstStyle/>
                    <a:p>
                      <a:pPr algn="r" fontAlgn="t"/>
                      <a:endParaRPr lang="en-IN" sz="600">
                        <a:effectLst/>
                        <a:latin typeface="ui-monospace"/>
                      </a:endParaRPr>
                    </a:p>
                  </a:txBody>
                  <a:tcPr marL="34578" marR="34578" marT="3458" marB="3458">
                    <a:lnL>
                      <a:noFill/>
                    </a:lnL>
                    <a:lnR>
                      <a:noFill/>
                    </a:lnR>
                    <a:lnT>
                      <a:noFill/>
                    </a:lnT>
                    <a:lnB>
                      <a:noFill/>
                    </a:lnB>
                  </a:tcPr>
                </a:tc>
                <a:tc>
                  <a:txBody>
                    <a:bodyPr/>
                    <a:lstStyle/>
                    <a:p>
                      <a:pPr algn="l" fontAlgn="t"/>
                      <a:r>
                        <a:rPr lang="en-IN" sz="800" dirty="0">
                          <a:effectLst/>
                          <a:latin typeface="Sitka Banner" pitchFamily="2" charset="0"/>
                        </a:rPr>
                        <a:t>}</a:t>
                      </a:r>
                    </a:p>
                  </a:txBody>
                  <a:tcPr marL="34578" marR="34578" marT="3458" marB="3458">
                    <a:lnL>
                      <a:noFill/>
                    </a:lnL>
                    <a:lnR>
                      <a:noFill/>
                    </a:lnR>
                    <a:lnT>
                      <a:noFill/>
                    </a:lnT>
                    <a:lnB>
                      <a:noFill/>
                    </a:lnB>
                  </a:tcPr>
                </a:tc>
                <a:extLst>
                  <a:ext uri="{0D108BD9-81ED-4DB2-BD59-A6C34878D82A}">
                    <a16:rowId xmlns:a16="http://schemas.microsoft.com/office/drawing/2014/main" val="2963153421"/>
                  </a:ext>
                </a:extLst>
              </a:tr>
            </a:tbl>
          </a:graphicData>
        </a:graphic>
      </p:graphicFrame>
      <p:sp>
        <p:nvSpPr>
          <p:cNvPr id="8" name="Google Shape;699;p33">
            <a:extLst>
              <a:ext uri="{FF2B5EF4-FFF2-40B4-BE49-F238E27FC236}">
                <a16:creationId xmlns:a16="http://schemas.microsoft.com/office/drawing/2014/main" id="{0602FEFF-A1CF-9094-C8E3-A7DAD2883DEC}"/>
              </a:ext>
            </a:extLst>
          </p:cNvPr>
          <p:cNvSpPr txBox="1">
            <a:spLocks noGrp="1"/>
          </p:cNvSpPr>
          <p:nvPr>
            <p:ph type="ctrTitle"/>
          </p:nvPr>
        </p:nvSpPr>
        <p:spPr>
          <a:xfrm>
            <a:off x="88056" y="-36785"/>
            <a:ext cx="2953171"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mn-lt"/>
                <a:ea typeface="NSimSun" panose="02010609030101010101" pitchFamily="49" charset="-122"/>
              </a:rPr>
              <a:t>SQL Config File</a:t>
            </a:r>
            <a:endParaRPr dirty="0">
              <a:latin typeface="+mn-lt"/>
              <a:ea typeface="NSimSun" panose="02010609030101010101" pitchFamily="49" charset="-122"/>
            </a:endParaRPr>
          </a:p>
        </p:txBody>
      </p:sp>
    </p:spTree>
    <p:extLst>
      <p:ext uri="{BB962C8B-B14F-4D97-AF65-F5344CB8AC3E}">
        <p14:creationId xmlns:p14="http://schemas.microsoft.com/office/powerpoint/2010/main" val="2340584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1"/>
        <p:cNvGrpSpPr/>
        <p:nvPr/>
      </p:nvGrpSpPr>
      <p:grpSpPr>
        <a:xfrm>
          <a:off x="0" y="0"/>
          <a:ext cx="0" cy="0"/>
          <a:chOff x="0" y="0"/>
          <a:chExt cx="0" cy="0"/>
        </a:xfrm>
      </p:grpSpPr>
      <p:sp>
        <p:nvSpPr>
          <p:cNvPr id="1122" name="Google Shape;1122;p38"/>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3" name="Google Shape;1123;p38"/>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dirty="0"/>
              <a:t>Open Forum for Questions and Answers.</a:t>
            </a:r>
            <a:endParaRPr sz="1600" b="1" dirty="0"/>
          </a:p>
          <a:p>
            <a:pPr marL="0" lvl="0" indent="0" algn="l" rtl="0">
              <a:spcBef>
                <a:spcPts val="0"/>
              </a:spcBef>
              <a:spcAft>
                <a:spcPts val="0"/>
              </a:spcAft>
              <a:buNone/>
            </a:pPr>
            <a:endParaRPr sz="2000" dirty="0"/>
          </a:p>
          <a:p>
            <a:pPr marL="0" lvl="0" indent="0" algn="l" rtl="0">
              <a:spcBef>
                <a:spcPts val="0"/>
              </a:spcBef>
              <a:spcAft>
                <a:spcPts val="0"/>
              </a:spcAft>
              <a:buNone/>
            </a:pPr>
            <a:r>
              <a:rPr lang="es" sz="1000" dirty="0">
                <a:uFill>
                  <a:noFill/>
                </a:uFill>
                <a:hlinkClick r:id="rId3"/>
              </a:rPr>
              <a:t>addyouremail@freepik.com</a:t>
            </a:r>
            <a:endParaRPr sz="1000" dirty="0"/>
          </a:p>
        </p:txBody>
      </p:sp>
      <p:pic>
        <p:nvPicPr>
          <p:cNvPr id="5" name="Picture 4">
            <a:extLst>
              <a:ext uri="{FF2B5EF4-FFF2-40B4-BE49-F238E27FC236}">
                <a16:creationId xmlns:a16="http://schemas.microsoft.com/office/drawing/2014/main" id="{A7A590A1-B4A9-4C9E-BF96-6A1F7303E7D4}"/>
              </a:ext>
            </a:extLst>
          </p:cNvPr>
          <p:cNvPicPr>
            <a:picLocks noChangeAspect="1"/>
          </p:cNvPicPr>
          <p:nvPr/>
        </p:nvPicPr>
        <p:blipFill>
          <a:blip r:embed="rId4"/>
          <a:stretch>
            <a:fillRect/>
          </a:stretch>
        </p:blipFill>
        <p:spPr>
          <a:xfrm>
            <a:off x="101600" y="740560"/>
            <a:ext cx="3458427" cy="3832874"/>
          </a:xfrm>
          <a:prstGeom prst="rect">
            <a:avLst/>
          </a:prstGeom>
        </p:spPr>
      </p:pic>
      <p:grpSp>
        <p:nvGrpSpPr>
          <p:cNvPr id="161" name="Google Shape;7150;p50">
            <a:extLst>
              <a:ext uri="{FF2B5EF4-FFF2-40B4-BE49-F238E27FC236}">
                <a16:creationId xmlns:a16="http://schemas.microsoft.com/office/drawing/2014/main" id="{0B564122-9A98-4D15-A0EF-6233531704D6}"/>
              </a:ext>
            </a:extLst>
          </p:cNvPr>
          <p:cNvGrpSpPr/>
          <p:nvPr/>
        </p:nvGrpSpPr>
        <p:grpSpPr>
          <a:xfrm>
            <a:off x="5377508" y="3086066"/>
            <a:ext cx="2127346" cy="1213034"/>
            <a:chOff x="-30345325" y="3184750"/>
            <a:chExt cx="292225" cy="291450"/>
          </a:xfrm>
        </p:grpSpPr>
        <p:sp>
          <p:nvSpPr>
            <p:cNvPr id="162" name="Google Shape;7151;p50">
              <a:extLst>
                <a:ext uri="{FF2B5EF4-FFF2-40B4-BE49-F238E27FC236}">
                  <a16:creationId xmlns:a16="http://schemas.microsoft.com/office/drawing/2014/main" id="{459C1CD0-FA64-461D-8AF4-C1293A64C27B}"/>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152;p50">
              <a:extLst>
                <a:ext uri="{FF2B5EF4-FFF2-40B4-BE49-F238E27FC236}">
                  <a16:creationId xmlns:a16="http://schemas.microsoft.com/office/drawing/2014/main" id="{CC4CA32F-B155-4D70-940A-02688DDECE22}"/>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153;p50">
              <a:extLst>
                <a:ext uri="{FF2B5EF4-FFF2-40B4-BE49-F238E27FC236}">
                  <a16:creationId xmlns:a16="http://schemas.microsoft.com/office/drawing/2014/main" id="{037E27D0-821E-4AE2-965E-E0321A3126A6}"/>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154;p50">
              <a:extLst>
                <a:ext uri="{FF2B5EF4-FFF2-40B4-BE49-F238E27FC236}">
                  <a16:creationId xmlns:a16="http://schemas.microsoft.com/office/drawing/2014/main" id="{D2A02AB4-49C4-4412-9F17-1B2731D0667C}"/>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155;p50">
              <a:extLst>
                <a:ext uri="{FF2B5EF4-FFF2-40B4-BE49-F238E27FC236}">
                  <a16:creationId xmlns:a16="http://schemas.microsoft.com/office/drawing/2014/main" id="{E63C07A7-5A2B-45EC-B98D-58878A17C39B}"/>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5085788" y="8591"/>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PROBLEM STATEMENT</a:t>
            </a:r>
            <a:endParaRPr sz="2400" dirty="0"/>
          </a:p>
        </p:txBody>
      </p:sp>
      <p:cxnSp>
        <p:nvCxnSpPr>
          <p:cNvPr id="260" name="Google Shape;260;p22"/>
          <p:cNvCxnSpPr/>
          <p:nvPr/>
        </p:nvCxnSpPr>
        <p:spPr>
          <a:xfrm>
            <a:off x="4695600" y="615191"/>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22"/>
          <p:cNvGrpSpPr/>
          <p:nvPr/>
        </p:nvGrpSpPr>
        <p:grpSpPr>
          <a:xfrm>
            <a:off x="1110251" y="1395327"/>
            <a:ext cx="2342144" cy="1664528"/>
            <a:chOff x="160325" y="221250"/>
            <a:chExt cx="7199950" cy="5116900"/>
          </a:xfrm>
        </p:grpSpPr>
        <p:sp>
          <p:nvSpPr>
            <p:cNvPr id="262" name="Google Shape;262;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8FFD5"/>
                </a:solidFill>
                <a:latin typeface="Impact"/>
                <a:ea typeface="Impact"/>
                <a:cs typeface="Impact"/>
                <a:sym typeface="Impact"/>
              </a:rPr>
              <a:t>REVENERA</a:t>
            </a:r>
          </a:p>
        </p:txBody>
      </p:sp>
      <p:sp>
        <p:nvSpPr>
          <p:cNvPr id="2" name="TextBox 1">
            <a:extLst>
              <a:ext uri="{FF2B5EF4-FFF2-40B4-BE49-F238E27FC236}">
                <a16:creationId xmlns:a16="http://schemas.microsoft.com/office/drawing/2014/main" id="{E0B9123D-F2A4-4C0D-AF04-FB4736C90BB3}"/>
              </a:ext>
            </a:extLst>
          </p:cNvPr>
          <p:cNvSpPr txBox="1"/>
          <p:nvPr/>
        </p:nvSpPr>
        <p:spPr>
          <a:xfrm>
            <a:off x="3743142" y="797539"/>
            <a:ext cx="5156078" cy="4300857"/>
          </a:xfrm>
          <a:prstGeom prst="rect">
            <a:avLst/>
          </a:prstGeom>
          <a:noFill/>
        </p:spPr>
        <p:txBody>
          <a:bodyPr wrap="square" rtlCol="0">
            <a:spAutoFit/>
          </a:bodyPr>
          <a:lstStyle/>
          <a:p>
            <a:r>
              <a:rPr lang="en-US" dirty="0">
                <a:solidFill>
                  <a:schemeClr val="bg1"/>
                </a:solidFill>
              </a:rPr>
              <a:t>Slowness in fetching results from the FNO UI, decreased performance, buffering and increased latency.</a:t>
            </a:r>
          </a:p>
          <a:p>
            <a:endParaRPr lang="en-US" dirty="0">
              <a:solidFill>
                <a:schemeClr val="bg1"/>
              </a:solidFill>
            </a:endParaRP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Application stability &amp; Performances challenges.</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Retaining customer is challenging because of the application performance &amp; in recent past a few customers have left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McAfee, Carl Zeiss</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Slowness in complex querying results from the reporter.</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Introducing new features and taking Design decisions are challenging for e.g.,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splitting custom attribute, adding tenant </a:t>
            </a:r>
            <a:r>
              <a:rPr lang="en-US"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IDs </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table etc. as it ultimately degrades the existing application performance.</a:t>
            </a:r>
          </a:p>
          <a:p>
            <a:pPr algn="l"/>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FNO DB is maintaining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1TB</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of data currently in PROD which is a huge number.</a:t>
            </a:r>
            <a:r>
              <a:rPr lang="en-US" b="0" i="0" dirty="0">
                <a:effectLst/>
                <a:latin typeface="Segoe UI" panose="020B0502040204020203" pitchFamily="34" charset="0"/>
              </a:rPr>
              <a:t> </a:t>
            </a:r>
            <a:r>
              <a:rPr lang="en-US" b="1" i="0" dirty="0">
                <a:solidFill>
                  <a:srgbClr val="FFFF00"/>
                </a:solidFill>
                <a:effectLst/>
                <a:latin typeface="Calibri" panose="020F0502020204030204" pitchFamily="34" charset="0"/>
                <a:cs typeface="Calibri" panose="020F0502020204030204" pitchFamily="34" charset="0"/>
              </a:rPr>
              <a:t>FNO MAIN Size = 922,265 MB (1TB),</a:t>
            </a:r>
          </a:p>
          <a:p>
            <a:pPr algn="l"/>
            <a:r>
              <a:rPr lang="en-US" b="1" i="0" dirty="0">
                <a:solidFill>
                  <a:srgbClr val="FFFF00"/>
                </a:solidFill>
                <a:effectLst/>
                <a:latin typeface="Calibri" panose="020F0502020204030204" pitchFamily="34" charset="0"/>
                <a:cs typeface="Calibri" panose="020F0502020204030204" pitchFamily="34" charset="0"/>
              </a:rPr>
              <a:t>LFS Size = 6,935,037 MB (6TB)</a:t>
            </a:r>
          </a:p>
          <a:p>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Customers are unhappy  due to latency in our webservices and UI response.</a:t>
            </a:r>
            <a:endParaRPr lang="en-US" dirty="0">
              <a:solidFill>
                <a:schemeClr val="bg1"/>
              </a:solidFill>
            </a:endParaRPr>
          </a:p>
        </p:txBody>
      </p:sp>
      <p:grpSp>
        <p:nvGrpSpPr>
          <p:cNvPr id="14" name="Google Shape;4075;p44">
            <a:extLst>
              <a:ext uri="{FF2B5EF4-FFF2-40B4-BE49-F238E27FC236}">
                <a16:creationId xmlns:a16="http://schemas.microsoft.com/office/drawing/2014/main" id="{B82B7FB2-86A6-4F9A-8BA4-2F5430E887CA}"/>
              </a:ext>
            </a:extLst>
          </p:cNvPr>
          <p:cNvGrpSpPr/>
          <p:nvPr/>
        </p:nvGrpSpPr>
        <p:grpSpPr>
          <a:xfrm>
            <a:off x="3664941" y="891887"/>
            <a:ext cx="131611" cy="138768"/>
            <a:chOff x="4854075" y="2527625"/>
            <a:chExt cx="56000" cy="59050"/>
          </a:xfrm>
        </p:grpSpPr>
        <p:sp>
          <p:nvSpPr>
            <p:cNvPr id="15" name="Google Shape;4076;p44">
              <a:extLst>
                <a:ext uri="{FF2B5EF4-FFF2-40B4-BE49-F238E27FC236}">
                  <a16:creationId xmlns:a16="http://schemas.microsoft.com/office/drawing/2014/main" id="{C7151F28-EC11-4EE2-A236-C418BEBAFDA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77;p44">
              <a:extLst>
                <a:ext uri="{FF2B5EF4-FFF2-40B4-BE49-F238E27FC236}">
                  <a16:creationId xmlns:a16="http://schemas.microsoft.com/office/drawing/2014/main" id="{D596EB9D-8364-4485-AED5-BDDF28B772AA}"/>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075;p44">
            <a:extLst>
              <a:ext uri="{FF2B5EF4-FFF2-40B4-BE49-F238E27FC236}">
                <a16:creationId xmlns:a16="http://schemas.microsoft.com/office/drawing/2014/main" id="{A0B0C87E-A3AB-4BC6-B0C6-05699419234A}"/>
              </a:ext>
            </a:extLst>
          </p:cNvPr>
          <p:cNvGrpSpPr/>
          <p:nvPr/>
        </p:nvGrpSpPr>
        <p:grpSpPr>
          <a:xfrm>
            <a:off x="3660416" y="1522918"/>
            <a:ext cx="131611" cy="138768"/>
            <a:chOff x="4854075" y="2527625"/>
            <a:chExt cx="56000" cy="59050"/>
          </a:xfrm>
        </p:grpSpPr>
        <p:sp>
          <p:nvSpPr>
            <p:cNvPr id="19" name="Google Shape;4076;p44">
              <a:extLst>
                <a:ext uri="{FF2B5EF4-FFF2-40B4-BE49-F238E27FC236}">
                  <a16:creationId xmlns:a16="http://schemas.microsoft.com/office/drawing/2014/main" id="{634CAD7B-AB8B-42E3-BD80-E4EE825AEA4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77;p44">
              <a:extLst>
                <a:ext uri="{FF2B5EF4-FFF2-40B4-BE49-F238E27FC236}">
                  <a16:creationId xmlns:a16="http://schemas.microsoft.com/office/drawing/2014/main" id="{6B414B47-9632-43DA-8B3F-370A7CAA7E15}"/>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075;p44">
            <a:extLst>
              <a:ext uri="{FF2B5EF4-FFF2-40B4-BE49-F238E27FC236}">
                <a16:creationId xmlns:a16="http://schemas.microsoft.com/office/drawing/2014/main" id="{75F8FD24-CAF1-4BD2-9BA7-E134699AD4D8}"/>
              </a:ext>
            </a:extLst>
          </p:cNvPr>
          <p:cNvGrpSpPr/>
          <p:nvPr/>
        </p:nvGrpSpPr>
        <p:grpSpPr>
          <a:xfrm>
            <a:off x="3655891" y="1877070"/>
            <a:ext cx="131611" cy="138768"/>
            <a:chOff x="4854075" y="2527625"/>
            <a:chExt cx="56000" cy="59050"/>
          </a:xfrm>
        </p:grpSpPr>
        <p:sp>
          <p:nvSpPr>
            <p:cNvPr id="22" name="Google Shape;4076;p44">
              <a:extLst>
                <a:ext uri="{FF2B5EF4-FFF2-40B4-BE49-F238E27FC236}">
                  <a16:creationId xmlns:a16="http://schemas.microsoft.com/office/drawing/2014/main" id="{86CD4C53-FF1B-481F-BCB2-E387D828A262}"/>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7;p44">
              <a:extLst>
                <a:ext uri="{FF2B5EF4-FFF2-40B4-BE49-F238E27FC236}">
                  <a16:creationId xmlns:a16="http://schemas.microsoft.com/office/drawing/2014/main" id="{1314BCFB-6443-4175-8C41-3A0D225CA49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075;p44">
            <a:extLst>
              <a:ext uri="{FF2B5EF4-FFF2-40B4-BE49-F238E27FC236}">
                <a16:creationId xmlns:a16="http://schemas.microsoft.com/office/drawing/2014/main" id="{645250D9-2838-47FC-8C27-DB15B5733CF4}"/>
              </a:ext>
            </a:extLst>
          </p:cNvPr>
          <p:cNvGrpSpPr/>
          <p:nvPr/>
        </p:nvGrpSpPr>
        <p:grpSpPr>
          <a:xfrm>
            <a:off x="3648067" y="2638268"/>
            <a:ext cx="131611" cy="138768"/>
            <a:chOff x="4854075" y="2527625"/>
            <a:chExt cx="56000" cy="59050"/>
          </a:xfrm>
        </p:grpSpPr>
        <p:sp>
          <p:nvSpPr>
            <p:cNvPr id="25" name="Google Shape;4076;p44">
              <a:extLst>
                <a:ext uri="{FF2B5EF4-FFF2-40B4-BE49-F238E27FC236}">
                  <a16:creationId xmlns:a16="http://schemas.microsoft.com/office/drawing/2014/main" id="{3F05E979-FCA9-440D-ABB3-B6D737E1703A}"/>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77;p44">
              <a:extLst>
                <a:ext uri="{FF2B5EF4-FFF2-40B4-BE49-F238E27FC236}">
                  <a16:creationId xmlns:a16="http://schemas.microsoft.com/office/drawing/2014/main" id="{9F1F826C-F0AD-4A6D-BC08-FFEB83C1D3E4}"/>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075;p44">
            <a:extLst>
              <a:ext uri="{FF2B5EF4-FFF2-40B4-BE49-F238E27FC236}">
                <a16:creationId xmlns:a16="http://schemas.microsoft.com/office/drawing/2014/main" id="{B1BDAF5F-43AB-4F33-943A-398835BFA8D6}"/>
              </a:ext>
            </a:extLst>
          </p:cNvPr>
          <p:cNvGrpSpPr/>
          <p:nvPr/>
        </p:nvGrpSpPr>
        <p:grpSpPr>
          <a:xfrm>
            <a:off x="3655891" y="2992420"/>
            <a:ext cx="131611" cy="138768"/>
            <a:chOff x="4854075" y="2527625"/>
            <a:chExt cx="56000" cy="59050"/>
          </a:xfrm>
        </p:grpSpPr>
        <p:sp>
          <p:nvSpPr>
            <p:cNvPr id="28" name="Google Shape;4076;p44">
              <a:extLst>
                <a:ext uri="{FF2B5EF4-FFF2-40B4-BE49-F238E27FC236}">
                  <a16:creationId xmlns:a16="http://schemas.microsoft.com/office/drawing/2014/main" id="{064C28DB-571B-4CF1-B7DD-7733E7451C99}"/>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77;p44">
              <a:extLst>
                <a:ext uri="{FF2B5EF4-FFF2-40B4-BE49-F238E27FC236}">
                  <a16:creationId xmlns:a16="http://schemas.microsoft.com/office/drawing/2014/main" id="{73547C1A-4A30-4D51-AAFE-076D9D0247FE}"/>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075;p44">
            <a:extLst>
              <a:ext uri="{FF2B5EF4-FFF2-40B4-BE49-F238E27FC236}">
                <a16:creationId xmlns:a16="http://schemas.microsoft.com/office/drawing/2014/main" id="{5E81E935-2757-4A58-B146-C246B1C85AE9}"/>
              </a:ext>
            </a:extLst>
          </p:cNvPr>
          <p:cNvGrpSpPr/>
          <p:nvPr/>
        </p:nvGrpSpPr>
        <p:grpSpPr>
          <a:xfrm>
            <a:off x="3630554" y="3977603"/>
            <a:ext cx="131611" cy="138768"/>
            <a:chOff x="4854075" y="2527625"/>
            <a:chExt cx="56000" cy="59050"/>
          </a:xfrm>
        </p:grpSpPr>
        <p:sp>
          <p:nvSpPr>
            <p:cNvPr id="31" name="Google Shape;4076;p44">
              <a:extLst>
                <a:ext uri="{FF2B5EF4-FFF2-40B4-BE49-F238E27FC236}">
                  <a16:creationId xmlns:a16="http://schemas.microsoft.com/office/drawing/2014/main" id="{6BA38263-C2F1-431C-AF83-5C8DEB88BE9A}"/>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77;p44">
              <a:extLst>
                <a:ext uri="{FF2B5EF4-FFF2-40B4-BE49-F238E27FC236}">
                  <a16:creationId xmlns:a16="http://schemas.microsoft.com/office/drawing/2014/main" id="{14C76D64-A2B4-4B66-97BC-E72DA322D7FF}"/>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075;p44">
            <a:extLst>
              <a:ext uri="{FF2B5EF4-FFF2-40B4-BE49-F238E27FC236}">
                <a16:creationId xmlns:a16="http://schemas.microsoft.com/office/drawing/2014/main" id="{A608DB84-6476-4E1A-866A-76C518C30F51}"/>
              </a:ext>
            </a:extLst>
          </p:cNvPr>
          <p:cNvGrpSpPr/>
          <p:nvPr/>
        </p:nvGrpSpPr>
        <p:grpSpPr>
          <a:xfrm>
            <a:off x="3648067" y="4635681"/>
            <a:ext cx="131611" cy="138768"/>
            <a:chOff x="4854075" y="2527625"/>
            <a:chExt cx="56000" cy="59050"/>
          </a:xfrm>
        </p:grpSpPr>
        <p:sp>
          <p:nvSpPr>
            <p:cNvPr id="34" name="Google Shape;4076;p44">
              <a:extLst>
                <a:ext uri="{FF2B5EF4-FFF2-40B4-BE49-F238E27FC236}">
                  <a16:creationId xmlns:a16="http://schemas.microsoft.com/office/drawing/2014/main" id="{EA5149DF-0F48-4C4D-9201-885E5D19735D}"/>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7;p44">
              <a:extLst>
                <a:ext uri="{FF2B5EF4-FFF2-40B4-BE49-F238E27FC236}">
                  <a16:creationId xmlns:a16="http://schemas.microsoft.com/office/drawing/2014/main" id="{7796F7EA-1D0B-4861-A2B4-32F4641EE4C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4" name="Google Shape;374;p25"/>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6" name="Google Shape;376;p25"/>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5"/>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9" name="Google Shape;379;p25"/>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5"/>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5"/>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5"/>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5"/>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5"/>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5"/>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5"/>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5"/>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5"/>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5"/>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—BILL GATES</a:t>
            </a:r>
            <a:endParaRPr dirty="0"/>
          </a:p>
        </p:txBody>
      </p:sp>
      <p:sp>
        <p:nvSpPr>
          <p:cNvPr id="391" name="Google Shape;391;p25"/>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indent="0"/>
            <a:r>
              <a:rPr lang="es" dirty="0">
                <a:solidFill>
                  <a:srgbClr val="161234"/>
                </a:solidFill>
              </a:rPr>
              <a:t>“</a:t>
            </a:r>
            <a:r>
              <a:rPr lang="en-US" b="1" i="0" dirty="0">
                <a:effectLst/>
                <a:latin typeface="Segoe UI" panose="020B0502040204020203" pitchFamily="34" charset="0"/>
              </a:rPr>
              <a:t>Your most unhappy customers are your greatest source of learning”</a:t>
            </a:r>
          </a:p>
          <a:p>
            <a:pPr marL="0" lvl="0" indent="0" algn="ctr"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6575726" y="70030"/>
            <a:ext cx="2152894"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SOLUTION</a:t>
            </a:r>
            <a:endParaRPr sz="2400" dirty="0"/>
          </a:p>
        </p:txBody>
      </p:sp>
      <p:cxnSp>
        <p:nvCxnSpPr>
          <p:cNvPr id="287" name="Google Shape;287;p23"/>
          <p:cNvCxnSpPr>
            <a:cxnSpLocks/>
          </p:cNvCxnSpPr>
          <p:nvPr/>
        </p:nvCxnSpPr>
        <p:spPr>
          <a:xfrm>
            <a:off x="5179219" y="664369"/>
            <a:ext cx="3964781" cy="938"/>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90EBE8DF-69E7-45F3-9AAA-F3970A1A6415}"/>
              </a:ext>
            </a:extLst>
          </p:cNvPr>
          <p:cNvSpPr txBox="1"/>
          <p:nvPr/>
        </p:nvSpPr>
        <p:spPr>
          <a:xfrm>
            <a:off x="4114021" y="928914"/>
            <a:ext cx="4729163" cy="4688784"/>
          </a:xfrm>
          <a:prstGeom prst="rect">
            <a:avLst/>
          </a:prstGeom>
          <a:noFill/>
        </p:spPr>
        <p:txBody>
          <a:bodyPr wrap="square" rtlCol="0">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Utilize</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Search Platform with NoSQL DB ,Platform as a Service to handle huge volume of data.</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Providing RESTful API-driven(HTTP + JSON), so actions can be performed using a simple RESTful API Call.</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Ensuring API Response is in millisecond which was earlier in minutes.</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Compression &amp; Faster Indexing.</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Tenant &amp; ORG level Document search Strategy for faster response with O(1) time complexity and proper column indexing.</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Make sure Zero down time, auto scaling and 24/7 support service.</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Ensure Shards &amp; Replicas creation is faster and easy.   </a:t>
            </a:r>
          </a:p>
          <a:p>
            <a:pPr marL="0" marR="0">
              <a:lnSpc>
                <a:spcPct val="107000"/>
              </a:lnSpc>
              <a:spcBef>
                <a:spcPts val="0"/>
              </a:spcBef>
              <a:spcAft>
                <a:spcPts val="800"/>
              </a:spcAft>
            </a:pPr>
            <a:r>
              <a:rPr lang="en-US" sz="1400" b="0" dirty="0">
                <a:solidFill>
                  <a:schemeClr val="bg1"/>
                </a:solidFill>
                <a:latin typeface="Calibri" panose="020F0502020204030204" pitchFamily="34" charset="0"/>
                <a:cs typeface="Calibri" panose="020F0502020204030204" pitchFamily="34" charset="0"/>
              </a:rPr>
              <a:t>Light Weight and Multi-Tenancy Support.</a:t>
            </a:r>
          </a:p>
          <a:p>
            <a:pPr marL="0" marR="0">
              <a:lnSpc>
                <a:spcPct val="107000"/>
              </a:lnSpc>
              <a:spcBef>
                <a:spcPts val="0"/>
              </a:spcBef>
              <a:spcAft>
                <a:spcPts val="800"/>
              </a:spcAft>
            </a:pP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grpSp>
        <p:nvGrpSpPr>
          <p:cNvPr id="26" name="Google Shape;4075;p44">
            <a:extLst>
              <a:ext uri="{FF2B5EF4-FFF2-40B4-BE49-F238E27FC236}">
                <a16:creationId xmlns:a16="http://schemas.microsoft.com/office/drawing/2014/main" id="{19843DC9-F102-4732-B8D2-E77B3F72408A}"/>
              </a:ext>
            </a:extLst>
          </p:cNvPr>
          <p:cNvGrpSpPr/>
          <p:nvPr/>
        </p:nvGrpSpPr>
        <p:grpSpPr>
          <a:xfrm>
            <a:off x="4048260" y="999782"/>
            <a:ext cx="131611" cy="138768"/>
            <a:chOff x="4854075" y="2527625"/>
            <a:chExt cx="56000" cy="59050"/>
          </a:xfrm>
        </p:grpSpPr>
        <p:sp>
          <p:nvSpPr>
            <p:cNvPr id="27" name="Google Shape;4076;p44">
              <a:extLst>
                <a:ext uri="{FF2B5EF4-FFF2-40B4-BE49-F238E27FC236}">
                  <a16:creationId xmlns:a16="http://schemas.microsoft.com/office/drawing/2014/main" id="{0977946C-2D02-4D39-9402-5B44E85E741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77;p44">
              <a:extLst>
                <a:ext uri="{FF2B5EF4-FFF2-40B4-BE49-F238E27FC236}">
                  <a16:creationId xmlns:a16="http://schemas.microsoft.com/office/drawing/2014/main" id="{0FC8C654-C78F-423A-BB25-4D3A1C2740BA}"/>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4075;p44">
            <a:extLst>
              <a:ext uri="{FF2B5EF4-FFF2-40B4-BE49-F238E27FC236}">
                <a16:creationId xmlns:a16="http://schemas.microsoft.com/office/drawing/2014/main" id="{0862FDB8-6B9A-4276-862F-9D428F32B2AA}"/>
              </a:ext>
            </a:extLst>
          </p:cNvPr>
          <p:cNvGrpSpPr/>
          <p:nvPr/>
        </p:nvGrpSpPr>
        <p:grpSpPr>
          <a:xfrm>
            <a:off x="4063652" y="2156382"/>
            <a:ext cx="131611" cy="138768"/>
            <a:chOff x="4854075" y="2527625"/>
            <a:chExt cx="56000" cy="59050"/>
          </a:xfrm>
        </p:grpSpPr>
        <p:sp>
          <p:nvSpPr>
            <p:cNvPr id="30" name="Google Shape;4076;p44">
              <a:extLst>
                <a:ext uri="{FF2B5EF4-FFF2-40B4-BE49-F238E27FC236}">
                  <a16:creationId xmlns:a16="http://schemas.microsoft.com/office/drawing/2014/main" id="{FA5AE007-020D-4B33-8441-27D9FF76F590}"/>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77;p44">
              <a:extLst>
                <a:ext uri="{FF2B5EF4-FFF2-40B4-BE49-F238E27FC236}">
                  <a16:creationId xmlns:a16="http://schemas.microsoft.com/office/drawing/2014/main" id="{B77BA711-2D21-4434-9615-344276F2835A}"/>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075;p44">
            <a:extLst>
              <a:ext uri="{FF2B5EF4-FFF2-40B4-BE49-F238E27FC236}">
                <a16:creationId xmlns:a16="http://schemas.microsoft.com/office/drawing/2014/main" id="{8CDA5A58-C0AE-4730-9354-D87B6C0E7302}"/>
              </a:ext>
            </a:extLst>
          </p:cNvPr>
          <p:cNvGrpSpPr/>
          <p:nvPr/>
        </p:nvGrpSpPr>
        <p:grpSpPr>
          <a:xfrm>
            <a:off x="4070439" y="2700994"/>
            <a:ext cx="131611" cy="138768"/>
            <a:chOff x="4854075" y="2527625"/>
            <a:chExt cx="56000" cy="59050"/>
          </a:xfrm>
        </p:grpSpPr>
        <p:sp>
          <p:nvSpPr>
            <p:cNvPr id="33" name="Google Shape;4076;p44">
              <a:extLst>
                <a:ext uri="{FF2B5EF4-FFF2-40B4-BE49-F238E27FC236}">
                  <a16:creationId xmlns:a16="http://schemas.microsoft.com/office/drawing/2014/main" id="{ABEE542A-F50B-4A89-9E22-928FC2C98D79}"/>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77;p44">
              <a:extLst>
                <a:ext uri="{FF2B5EF4-FFF2-40B4-BE49-F238E27FC236}">
                  <a16:creationId xmlns:a16="http://schemas.microsoft.com/office/drawing/2014/main" id="{B5312575-1A0C-464F-8DCD-AF2655E06F38}"/>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075;p44">
            <a:extLst>
              <a:ext uri="{FF2B5EF4-FFF2-40B4-BE49-F238E27FC236}">
                <a16:creationId xmlns:a16="http://schemas.microsoft.com/office/drawing/2014/main" id="{47DC2471-C68C-4DF5-B57B-D1E667E62907}"/>
              </a:ext>
            </a:extLst>
          </p:cNvPr>
          <p:cNvGrpSpPr/>
          <p:nvPr/>
        </p:nvGrpSpPr>
        <p:grpSpPr>
          <a:xfrm>
            <a:off x="4058982" y="3032630"/>
            <a:ext cx="131611" cy="138768"/>
            <a:chOff x="4854075" y="2527625"/>
            <a:chExt cx="56000" cy="59050"/>
          </a:xfrm>
        </p:grpSpPr>
        <p:sp>
          <p:nvSpPr>
            <p:cNvPr id="36" name="Google Shape;4076;p44">
              <a:extLst>
                <a:ext uri="{FF2B5EF4-FFF2-40B4-BE49-F238E27FC236}">
                  <a16:creationId xmlns:a16="http://schemas.microsoft.com/office/drawing/2014/main" id="{447BB5E2-BBE6-4CAA-ABDA-9F5A3B9E11F7}"/>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77;p44">
              <a:extLst>
                <a:ext uri="{FF2B5EF4-FFF2-40B4-BE49-F238E27FC236}">
                  <a16:creationId xmlns:a16="http://schemas.microsoft.com/office/drawing/2014/main" id="{71FC1DE9-3166-49AD-8689-C4116A4365EE}"/>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4075;p44">
            <a:extLst>
              <a:ext uri="{FF2B5EF4-FFF2-40B4-BE49-F238E27FC236}">
                <a16:creationId xmlns:a16="http://schemas.microsoft.com/office/drawing/2014/main" id="{2E75D8CA-0AE5-4BC7-82E0-6F1923810C97}"/>
              </a:ext>
            </a:extLst>
          </p:cNvPr>
          <p:cNvGrpSpPr/>
          <p:nvPr/>
        </p:nvGrpSpPr>
        <p:grpSpPr>
          <a:xfrm>
            <a:off x="4068177" y="3808046"/>
            <a:ext cx="131611" cy="138768"/>
            <a:chOff x="4854075" y="2527625"/>
            <a:chExt cx="56000" cy="59050"/>
          </a:xfrm>
        </p:grpSpPr>
        <p:sp>
          <p:nvSpPr>
            <p:cNvPr id="39" name="Google Shape;4076;p44">
              <a:extLst>
                <a:ext uri="{FF2B5EF4-FFF2-40B4-BE49-F238E27FC236}">
                  <a16:creationId xmlns:a16="http://schemas.microsoft.com/office/drawing/2014/main" id="{4DE7CFD2-48DF-4BA9-9E28-2AD38AEF31F2}"/>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77;p44">
              <a:extLst>
                <a:ext uri="{FF2B5EF4-FFF2-40B4-BE49-F238E27FC236}">
                  <a16:creationId xmlns:a16="http://schemas.microsoft.com/office/drawing/2014/main" id="{02B0CCA5-CE20-475B-9AF1-7F89A7B41773}"/>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075;p44">
            <a:extLst>
              <a:ext uri="{FF2B5EF4-FFF2-40B4-BE49-F238E27FC236}">
                <a16:creationId xmlns:a16="http://schemas.microsoft.com/office/drawing/2014/main" id="{EE950519-998D-4C23-A7E2-49E735ED9A34}"/>
              </a:ext>
            </a:extLst>
          </p:cNvPr>
          <p:cNvGrpSpPr/>
          <p:nvPr/>
        </p:nvGrpSpPr>
        <p:grpSpPr>
          <a:xfrm>
            <a:off x="4037537" y="4358987"/>
            <a:ext cx="131611" cy="138768"/>
            <a:chOff x="4854075" y="2527625"/>
            <a:chExt cx="56000" cy="59050"/>
          </a:xfrm>
        </p:grpSpPr>
        <p:sp>
          <p:nvSpPr>
            <p:cNvPr id="42" name="Google Shape;4076;p44">
              <a:extLst>
                <a:ext uri="{FF2B5EF4-FFF2-40B4-BE49-F238E27FC236}">
                  <a16:creationId xmlns:a16="http://schemas.microsoft.com/office/drawing/2014/main" id="{DF2DE4CD-C823-4BD5-9C64-0663C84B4DD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77;p44">
              <a:extLst>
                <a:ext uri="{FF2B5EF4-FFF2-40B4-BE49-F238E27FC236}">
                  <a16:creationId xmlns:a16="http://schemas.microsoft.com/office/drawing/2014/main" id="{9BE25E37-4D2A-41A8-8073-E7BDF13589D6}"/>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075;p44">
            <a:extLst>
              <a:ext uri="{FF2B5EF4-FFF2-40B4-BE49-F238E27FC236}">
                <a16:creationId xmlns:a16="http://schemas.microsoft.com/office/drawing/2014/main" id="{638D649E-7146-4EC4-B6A9-C2F7C1DE3171}"/>
              </a:ext>
            </a:extLst>
          </p:cNvPr>
          <p:cNvGrpSpPr/>
          <p:nvPr/>
        </p:nvGrpSpPr>
        <p:grpSpPr>
          <a:xfrm>
            <a:off x="4037537" y="1586011"/>
            <a:ext cx="131611" cy="138768"/>
            <a:chOff x="4854075" y="2527625"/>
            <a:chExt cx="56000" cy="59050"/>
          </a:xfrm>
        </p:grpSpPr>
        <p:sp>
          <p:nvSpPr>
            <p:cNvPr id="45" name="Google Shape;4076;p44">
              <a:extLst>
                <a:ext uri="{FF2B5EF4-FFF2-40B4-BE49-F238E27FC236}">
                  <a16:creationId xmlns:a16="http://schemas.microsoft.com/office/drawing/2014/main" id="{4E2C05C5-D949-4107-B661-C91806DBD924}"/>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7;p44">
              <a:extLst>
                <a:ext uri="{FF2B5EF4-FFF2-40B4-BE49-F238E27FC236}">
                  <a16:creationId xmlns:a16="http://schemas.microsoft.com/office/drawing/2014/main" id="{53243844-B304-4D0A-84A9-531B186532FC}"/>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83;p23">
            <a:extLst>
              <a:ext uri="{FF2B5EF4-FFF2-40B4-BE49-F238E27FC236}">
                <a16:creationId xmlns:a16="http://schemas.microsoft.com/office/drawing/2014/main" id="{696ED5CD-2541-4800-B20C-7015E47AA4D8}"/>
              </a:ext>
            </a:extLst>
          </p:cNvPr>
          <p:cNvGrpSpPr/>
          <p:nvPr/>
        </p:nvGrpSpPr>
        <p:grpSpPr>
          <a:xfrm>
            <a:off x="1441684" y="3273306"/>
            <a:ext cx="1002833" cy="837003"/>
            <a:chOff x="12618250" y="628300"/>
            <a:chExt cx="5236725" cy="4370775"/>
          </a:xfrm>
        </p:grpSpPr>
        <p:sp>
          <p:nvSpPr>
            <p:cNvPr id="48" name="Google Shape;284;p23">
              <a:extLst>
                <a:ext uri="{FF2B5EF4-FFF2-40B4-BE49-F238E27FC236}">
                  <a16:creationId xmlns:a16="http://schemas.microsoft.com/office/drawing/2014/main" id="{616FDA68-4706-4F18-BE7F-D82DC77019BA}"/>
                </a:ext>
              </a:extLst>
            </p:cNvPr>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5;p23">
              <a:extLst>
                <a:ext uri="{FF2B5EF4-FFF2-40B4-BE49-F238E27FC236}">
                  <a16:creationId xmlns:a16="http://schemas.microsoft.com/office/drawing/2014/main" id="{E101BC45-7FD6-4D79-8F07-E603BE74B30F}"/>
                </a:ext>
              </a:extLst>
            </p:cNvPr>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7F8DCECB-66C8-4C1E-BC9D-9D5FE1F6539B}"/>
              </a:ext>
            </a:extLst>
          </p:cNvPr>
          <p:cNvSpPr txBox="1"/>
          <p:nvPr/>
        </p:nvSpPr>
        <p:spPr>
          <a:xfrm>
            <a:off x="973546" y="4191922"/>
            <a:ext cx="2228850" cy="307777"/>
          </a:xfrm>
          <a:prstGeom prst="rect">
            <a:avLst/>
          </a:prstGeom>
          <a:noFill/>
        </p:spPr>
        <p:txBody>
          <a:bodyPr wrap="square">
            <a:spAutoFit/>
          </a:bodyPr>
          <a:lstStyle/>
          <a:p>
            <a:pPr marL="0" lvl="0" indent="0" algn="ctr" rtl="0">
              <a:spcBef>
                <a:spcPts val="0"/>
              </a:spcBef>
              <a:spcAft>
                <a:spcPts val="0"/>
              </a:spcAft>
              <a:buNone/>
            </a:pPr>
            <a:r>
              <a:rPr lang="en-US" b="1" dirty="0">
                <a:solidFill>
                  <a:schemeClr val="bg1"/>
                </a:solidFill>
              </a:rPr>
              <a:t>FAST AND RELIABLE</a:t>
            </a:r>
          </a:p>
        </p:txBody>
      </p:sp>
      <p:pic>
        <p:nvPicPr>
          <p:cNvPr id="11" name="Picture 10">
            <a:extLst>
              <a:ext uri="{FF2B5EF4-FFF2-40B4-BE49-F238E27FC236}">
                <a16:creationId xmlns:a16="http://schemas.microsoft.com/office/drawing/2014/main" id="{3AA33186-ADF7-4AE7-A9EE-5EAF624279E1}"/>
              </a:ext>
            </a:extLst>
          </p:cNvPr>
          <p:cNvPicPr>
            <a:picLocks noChangeAspect="1"/>
          </p:cNvPicPr>
          <p:nvPr/>
        </p:nvPicPr>
        <p:blipFill>
          <a:blip r:embed="rId3"/>
          <a:stretch>
            <a:fillRect/>
          </a:stretch>
        </p:blipFill>
        <p:spPr>
          <a:xfrm>
            <a:off x="1441684" y="1002166"/>
            <a:ext cx="1134191" cy="954881"/>
          </a:xfrm>
          <a:prstGeom prst="rect">
            <a:avLst/>
          </a:prstGeom>
        </p:spPr>
      </p:pic>
      <p:sp>
        <p:nvSpPr>
          <p:cNvPr id="55" name="TextBox 54">
            <a:extLst>
              <a:ext uri="{FF2B5EF4-FFF2-40B4-BE49-F238E27FC236}">
                <a16:creationId xmlns:a16="http://schemas.microsoft.com/office/drawing/2014/main" id="{A219AC0A-B118-4E8F-97AE-5B5A035CA4AB}"/>
              </a:ext>
            </a:extLst>
          </p:cNvPr>
          <p:cNvSpPr txBox="1"/>
          <p:nvPr/>
        </p:nvSpPr>
        <p:spPr>
          <a:xfrm>
            <a:off x="731794" y="2079942"/>
            <a:ext cx="2790191" cy="307777"/>
          </a:xfrm>
          <a:prstGeom prst="rect">
            <a:avLst/>
          </a:prstGeom>
          <a:noFill/>
        </p:spPr>
        <p:txBody>
          <a:bodyPr wrap="square">
            <a:spAutoFit/>
          </a:bodyPr>
          <a:lstStyle/>
          <a:p>
            <a:pPr marL="0" lvl="0" indent="0" algn="ctr" rtl="0">
              <a:spcBef>
                <a:spcPts val="0"/>
              </a:spcBef>
              <a:spcAft>
                <a:spcPts val="0"/>
              </a:spcAft>
              <a:buNone/>
            </a:pPr>
            <a:r>
              <a:rPr lang="en-US" b="1" dirty="0">
                <a:solidFill>
                  <a:schemeClr val="bg1"/>
                </a:solidFill>
              </a:rPr>
              <a:t>OPTIMIZED PERFORMANCE</a:t>
            </a:r>
          </a:p>
        </p:txBody>
      </p:sp>
      <p:grpSp>
        <p:nvGrpSpPr>
          <p:cNvPr id="58" name="Google Shape;4075;p44">
            <a:extLst>
              <a:ext uri="{FF2B5EF4-FFF2-40B4-BE49-F238E27FC236}">
                <a16:creationId xmlns:a16="http://schemas.microsoft.com/office/drawing/2014/main" id="{866034D7-FAE1-4B63-B328-562172604A9A}"/>
              </a:ext>
            </a:extLst>
          </p:cNvPr>
          <p:cNvGrpSpPr/>
          <p:nvPr/>
        </p:nvGrpSpPr>
        <p:grpSpPr>
          <a:xfrm>
            <a:off x="4033011" y="4680655"/>
            <a:ext cx="131611" cy="138768"/>
            <a:chOff x="4854075" y="2527625"/>
            <a:chExt cx="56000" cy="59050"/>
          </a:xfrm>
        </p:grpSpPr>
        <p:sp>
          <p:nvSpPr>
            <p:cNvPr id="59" name="Google Shape;4076;p44">
              <a:extLst>
                <a:ext uri="{FF2B5EF4-FFF2-40B4-BE49-F238E27FC236}">
                  <a16:creationId xmlns:a16="http://schemas.microsoft.com/office/drawing/2014/main" id="{4C7E7CCB-367F-486E-9408-23DA29B91912}"/>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77;p44">
              <a:extLst>
                <a:ext uri="{FF2B5EF4-FFF2-40B4-BE49-F238E27FC236}">
                  <a16:creationId xmlns:a16="http://schemas.microsoft.com/office/drawing/2014/main" id="{5914DA0A-64AC-447D-8F25-E5848E870CA4}"/>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6015037" y="190511"/>
            <a:ext cx="3020764" cy="606600"/>
          </a:xfrm>
          <a:prstGeom prst="rect">
            <a:avLst/>
          </a:prstGeom>
        </p:spPr>
        <p:txBody>
          <a:bodyPr spcFirstLastPara="1" wrap="square" lIns="91425" tIns="91425" rIns="91425" bIns="91425" anchor="b" anchorCtr="0">
            <a:noAutofit/>
          </a:bodyPr>
          <a:lstStyle/>
          <a:p>
            <a:pPr marL="0" marR="0">
              <a:lnSpc>
                <a:spcPct val="107000"/>
              </a:lnSpc>
              <a:spcBef>
                <a:spcPts val="0"/>
              </a:spcBef>
              <a:spcAft>
                <a:spcPts val="800"/>
              </a:spcAft>
            </a:pPr>
            <a:r>
              <a:rPr lang="en-US" sz="2400" dirty="0">
                <a:effectLst/>
                <a:latin typeface="Roboto Black" panose="02000000000000000000" pitchFamily="2" charset="0"/>
                <a:ea typeface="Roboto Black" panose="02000000000000000000" pitchFamily="2" charset="0"/>
                <a:cs typeface="Times New Roman" panose="02020603050405020304" pitchFamily="18" charset="0"/>
              </a:rPr>
              <a:t>TECH STACK</a:t>
            </a:r>
          </a:p>
        </p:txBody>
      </p:sp>
      <p:cxnSp>
        <p:nvCxnSpPr>
          <p:cNvPr id="287" name="Google Shape;287;p23"/>
          <p:cNvCxnSpPr>
            <a:cxnSpLocks/>
          </p:cNvCxnSpPr>
          <p:nvPr/>
        </p:nvCxnSpPr>
        <p:spPr>
          <a:xfrm>
            <a:off x="5179219" y="664369"/>
            <a:ext cx="3964781" cy="938"/>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90EBE8DF-69E7-45F3-9AAA-F3970A1A6415}"/>
              </a:ext>
            </a:extLst>
          </p:cNvPr>
          <p:cNvSpPr txBox="1"/>
          <p:nvPr/>
        </p:nvSpPr>
        <p:spPr>
          <a:xfrm>
            <a:off x="3415324" y="914797"/>
            <a:ext cx="5620478" cy="3649076"/>
          </a:xfrm>
          <a:prstGeom prst="rect">
            <a:avLst/>
          </a:prstGeom>
          <a:noFill/>
        </p:spPr>
        <p:txBody>
          <a:bodyPr wrap="square" rtlCol="0">
            <a:spAutoFit/>
          </a:bodyPr>
          <a:lstStyle/>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Design Stack</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Java, Spring Boot, Circuit Breaker (Hystrix).</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Design-time Interaction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Service Provider (Search Platform PaaS), Service Consumer (chat window app &amp; FNO UI) Service Registry(NGINX).</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Run-time Interaction: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K8S, Helm, Docker, Terraform &amp; Ansible.</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Micro Service Solution: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API Proxy, AWS Cloud.</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Messaging/MQ:</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Rabbit MQ (Existing), Kafka(preferable).</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 SQL: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Elastic Search (ELK stack).</a:t>
            </a:r>
          </a:p>
          <a:p>
            <a:pPr marL="0" marR="0">
              <a:lnSpc>
                <a:spcPct val="107000"/>
              </a:lnSpc>
              <a:spcBef>
                <a:spcPts val="0"/>
              </a:spcBef>
              <a:spcAft>
                <a:spcPts val="800"/>
              </a:spcAft>
            </a:pPr>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Cloud Computing: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AWS, Auto scaling EC2,Subnets ,ECS Cluster, VPC etc.</a:t>
            </a:r>
          </a:p>
          <a:p>
            <a:pPr marL="0" marR="0">
              <a:lnSpc>
                <a:spcPct val="107000"/>
              </a:lnSpc>
              <a:spcBef>
                <a:spcPts val="0"/>
              </a:spcBef>
              <a:spcAft>
                <a:spcPts val="800"/>
              </a:spcAft>
            </a:pP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Problem Solving: Data Structure and Algorithms like </a:t>
            </a:r>
            <a:r>
              <a:rPr lang="en-US" b="1" dirty="0" err="1">
                <a:solidFill>
                  <a:srgbClr val="FFFF00"/>
                </a:solidFill>
                <a:latin typeface="Calibri" panose="020F0502020204030204" pitchFamily="34" charset="0"/>
                <a:ea typeface="Calibri" panose="020F0502020204030204" pitchFamily="34" charset="0"/>
                <a:cs typeface="Times New Roman" panose="02020603050405020304" pitchFamily="18" charset="0"/>
              </a:rPr>
              <a:t>T</a:t>
            </a:r>
            <a:r>
              <a:rPr lang="en-US"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rie</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DS, Bloom filter, roaring bitmaps, indexing bitmaps etc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r>
              <a:rPr lang="en-US"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Responsive UI :</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React JS</a:t>
            </a:r>
          </a:p>
          <a:p>
            <a:endParaRPr lang="en-US" dirty="0">
              <a:solidFill>
                <a:schemeClr val="bg1"/>
              </a:solidFill>
            </a:endParaRPr>
          </a:p>
        </p:txBody>
      </p:sp>
      <p:sp>
        <p:nvSpPr>
          <p:cNvPr id="52" name="Google Shape;663;p32">
            <a:extLst>
              <a:ext uri="{FF2B5EF4-FFF2-40B4-BE49-F238E27FC236}">
                <a16:creationId xmlns:a16="http://schemas.microsoft.com/office/drawing/2014/main" id="{BE631BB6-A703-43F8-9001-5A02C520CA86}"/>
              </a:ext>
            </a:extLst>
          </p:cNvPr>
          <p:cNvSpPr/>
          <p:nvPr/>
        </p:nvSpPr>
        <p:spPr>
          <a:xfrm>
            <a:off x="976922" y="1743273"/>
            <a:ext cx="1844431" cy="1656953"/>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E34BC96-1D11-4542-BB01-5E7FA0937EEA}"/>
              </a:ext>
            </a:extLst>
          </p:cNvPr>
          <p:cNvPicPr>
            <a:picLocks noChangeAspect="1"/>
          </p:cNvPicPr>
          <p:nvPr/>
        </p:nvPicPr>
        <p:blipFill>
          <a:blip r:embed="rId3"/>
          <a:stretch>
            <a:fillRect/>
          </a:stretch>
        </p:blipFill>
        <p:spPr>
          <a:xfrm>
            <a:off x="1465749" y="1948350"/>
            <a:ext cx="866775" cy="981075"/>
          </a:xfrm>
          <a:prstGeom prst="rect">
            <a:avLst/>
          </a:prstGeom>
        </p:spPr>
      </p:pic>
    </p:spTree>
    <p:extLst>
      <p:ext uri="{BB962C8B-B14F-4D97-AF65-F5344CB8AC3E}">
        <p14:creationId xmlns:p14="http://schemas.microsoft.com/office/powerpoint/2010/main" val="353081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992554" y="478157"/>
            <a:ext cx="7041661"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1191C74F-40AE-4B4E-A9B5-EB14235E2033}"/>
              </a:ext>
            </a:extLst>
          </p:cNvPr>
          <p:cNvSpPr txBox="1"/>
          <p:nvPr/>
        </p:nvSpPr>
        <p:spPr>
          <a:xfrm>
            <a:off x="2158493" y="78047"/>
            <a:ext cx="5183896" cy="400110"/>
          </a:xfrm>
          <a:prstGeom prst="rect">
            <a:avLst/>
          </a:prstGeom>
          <a:noFill/>
        </p:spPr>
        <p:txBody>
          <a:bodyPr wrap="square" rtlCol="0">
            <a:spAutoFit/>
          </a:bodyPr>
          <a:lstStyle/>
          <a:p>
            <a:r>
              <a:rPr lang="es" sz="2000" b="1" dirty="0">
                <a:solidFill>
                  <a:srgbClr val="FFFFFF"/>
                </a:solidFill>
              </a:rPr>
              <a:t>SEARCH PLATFORM ARCHITECTURE</a:t>
            </a:r>
            <a:endParaRPr lang="en-US" sz="2000" b="1" dirty="0"/>
          </a:p>
        </p:txBody>
      </p:sp>
      <p:pic>
        <p:nvPicPr>
          <p:cNvPr id="6" name="Picture 5">
            <a:extLst>
              <a:ext uri="{FF2B5EF4-FFF2-40B4-BE49-F238E27FC236}">
                <a16:creationId xmlns:a16="http://schemas.microsoft.com/office/drawing/2014/main" id="{0FA3D3C1-8D0A-468F-B165-34C3288FEA33}"/>
              </a:ext>
            </a:extLst>
          </p:cNvPr>
          <p:cNvPicPr>
            <a:picLocks noChangeAspect="1"/>
          </p:cNvPicPr>
          <p:nvPr/>
        </p:nvPicPr>
        <p:blipFill>
          <a:blip r:embed="rId3"/>
          <a:stretch>
            <a:fillRect/>
          </a:stretch>
        </p:blipFill>
        <p:spPr>
          <a:xfrm>
            <a:off x="1281725" y="576413"/>
            <a:ext cx="6346092" cy="4489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474133" y="478157"/>
            <a:ext cx="8398934"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1191C74F-40AE-4B4E-A9B5-EB14235E2033}"/>
              </a:ext>
            </a:extLst>
          </p:cNvPr>
          <p:cNvSpPr txBox="1"/>
          <p:nvPr/>
        </p:nvSpPr>
        <p:spPr>
          <a:xfrm>
            <a:off x="1124538" y="78047"/>
            <a:ext cx="7084741" cy="400110"/>
          </a:xfrm>
          <a:prstGeom prst="rect">
            <a:avLst/>
          </a:prstGeom>
          <a:noFill/>
        </p:spPr>
        <p:txBody>
          <a:bodyPr wrap="square" rtlCol="0">
            <a:spAutoFit/>
          </a:bodyPr>
          <a:lstStyle/>
          <a:p>
            <a:r>
              <a:rPr lang="en-US" sz="2000" b="1" dirty="0">
                <a:solidFill>
                  <a:schemeClr val="bg1"/>
                </a:solidFill>
              </a:rPr>
              <a:t>HIGH LEVEL ARCHITECTURE &amp; SERVICE DETAILS</a:t>
            </a:r>
          </a:p>
        </p:txBody>
      </p:sp>
      <p:pic>
        <p:nvPicPr>
          <p:cNvPr id="5" name="Picture 4">
            <a:extLst>
              <a:ext uri="{FF2B5EF4-FFF2-40B4-BE49-F238E27FC236}">
                <a16:creationId xmlns:a16="http://schemas.microsoft.com/office/drawing/2014/main" id="{39714D6D-596D-4B16-9DB5-03B0DC7933F0}"/>
              </a:ext>
            </a:extLst>
          </p:cNvPr>
          <p:cNvPicPr>
            <a:picLocks noChangeAspect="1"/>
          </p:cNvPicPr>
          <p:nvPr/>
        </p:nvPicPr>
        <p:blipFill>
          <a:blip r:embed="rId3"/>
          <a:stretch>
            <a:fillRect/>
          </a:stretch>
        </p:blipFill>
        <p:spPr>
          <a:xfrm>
            <a:off x="1124538" y="596058"/>
            <a:ext cx="6894923" cy="4341702"/>
          </a:xfrm>
          <a:prstGeom prst="rect">
            <a:avLst/>
          </a:prstGeom>
        </p:spPr>
      </p:pic>
    </p:spTree>
    <p:extLst>
      <p:ext uri="{BB962C8B-B14F-4D97-AF65-F5344CB8AC3E}">
        <p14:creationId xmlns:p14="http://schemas.microsoft.com/office/powerpoint/2010/main" val="3983188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4" name="Google Shape;294;p24"/>
          <p:cNvCxnSpPr>
            <a:cxnSpLocks/>
          </p:cNvCxnSpPr>
          <p:nvPr/>
        </p:nvCxnSpPr>
        <p:spPr>
          <a:xfrm>
            <a:off x="1736762" y="509453"/>
            <a:ext cx="5797557" cy="0"/>
          </a:xfrm>
          <a:prstGeom prst="straightConnector1">
            <a:avLst/>
          </a:prstGeom>
          <a:noFill/>
          <a:ln w="9525"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4602493C-3447-43E9-9CFE-C536CCF2066C}"/>
              </a:ext>
            </a:extLst>
          </p:cNvPr>
          <p:cNvSpPr txBox="1"/>
          <p:nvPr/>
        </p:nvSpPr>
        <p:spPr>
          <a:xfrm>
            <a:off x="2796956" y="6768"/>
            <a:ext cx="3534000" cy="830997"/>
          </a:xfrm>
          <a:prstGeom prst="rect">
            <a:avLst/>
          </a:prstGeom>
          <a:noFill/>
        </p:spPr>
        <p:txBody>
          <a:bodyPr wrap="square" rtlCol="0">
            <a:spAutoFit/>
          </a:bodyPr>
          <a:lstStyle/>
          <a:p>
            <a:r>
              <a:rPr lang="en-US" sz="2400" b="1" dirty="0">
                <a:solidFill>
                  <a:schemeClr val="bg1"/>
                </a:solidFill>
                <a:latin typeface="Roboto Black" panose="02000000000000000000" pitchFamily="2" charset="0"/>
                <a:ea typeface="Roboto Black" panose="02000000000000000000" pitchFamily="2" charset="0"/>
              </a:rPr>
              <a:t>HELM </a:t>
            </a:r>
            <a:r>
              <a:rPr lang="es" sz="2400" dirty="0">
                <a:solidFill>
                  <a:srgbClr val="FFFFFF"/>
                </a:solidFill>
                <a:latin typeface="Roboto Black" panose="02000000000000000000" pitchFamily="2" charset="0"/>
                <a:ea typeface="Roboto Black" panose="02000000000000000000" pitchFamily="2" charset="0"/>
              </a:rPr>
              <a:t>ARCHITECTURE</a:t>
            </a:r>
            <a:endParaRPr lang="en-US" sz="2400" dirty="0">
              <a:latin typeface="Roboto Black" panose="02000000000000000000" pitchFamily="2" charset="0"/>
              <a:ea typeface="Roboto Black" panose="02000000000000000000" pitchFamily="2" charset="0"/>
            </a:endParaRPr>
          </a:p>
          <a:p>
            <a:endParaRPr lang="en-US" sz="2400" dirty="0"/>
          </a:p>
        </p:txBody>
      </p:sp>
      <p:pic>
        <p:nvPicPr>
          <p:cNvPr id="6" name="Picture 5">
            <a:extLst>
              <a:ext uri="{FF2B5EF4-FFF2-40B4-BE49-F238E27FC236}">
                <a16:creationId xmlns:a16="http://schemas.microsoft.com/office/drawing/2014/main" id="{E2B76C50-4FFD-4D25-B369-1FBFD877F115}"/>
              </a:ext>
            </a:extLst>
          </p:cNvPr>
          <p:cNvPicPr>
            <a:picLocks noChangeAspect="1"/>
          </p:cNvPicPr>
          <p:nvPr/>
        </p:nvPicPr>
        <p:blipFill>
          <a:blip r:embed="rId3"/>
          <a:stretch>
            <a:fillRect/>
          </a:stretch>
        </p:blipFill>
        <p:spPr>
          <a:xfrm>
            <a:off x="833120" y="622245"/>
            <a:ext cx="7579360" cy="4385787"/>
          </a:xfrm>
          <a:prstGeom prst="rect">
            <a:avLst/>
          </a:prstGeom>
        </p:spPr>
      </p:pic>
    </p:spTree>
    <p:extLst>
      <p:ext uri="{BB962C8B-B14F-4D97-AF65-F5344CB8AC3E}">
        <p14:creationId xmlns:p14="http://schemas.microsoft.com/office/powerpoint/2010/main" val="178452179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1121</Words>
  <Application>Microsoft Office PowerPoint</Application>
  <PresentationFormat>On-screen Show (16:9)</PresentationFormat>
  <Paragraphs>143</Paragraphs>
  <Slides>28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Didact Gothic</vt:lpstr>
      <vt:lpstr>Roboto Thin</vt:lpstr>
      <vt:lpstr>Bree Serif</vt:lpstr>
      <vt:lpstr>Arial</vt:lpstr>
      <vt:lpstr>Roboto Black</vt:lpstr>
      <vt:lpstr>Roboto Light</vt:lpstr>
      <vt:lpstr>Roboto Mono Regular</vt:lpstr>
      <vt:lpstr>ui-monospace</vt:lpstr>
      <vt:lpstr>Impact</vt:lpstr>
      <vt:lpstr>Calibri</vt:lpstr>
      <vt:lpstr>Segoe UI</vt:lpstr>
      <vt:lpstr>Sitka Banner</vt:lpstr>
      <vt:lpstr>WEB PROPOSAL</vt:lpstr>
      <vt:lpstr>PowerPoint Presentation</vt:lpstr>
      <vt:lpstr>PowerPoint Presentation</vt:lpstr>
      <vt:lpstr>PROBLEM STATEMENT</vt:lpstr>
      <vt:lpstr>—BILL GATES</vt:lpstr>
      <vt:lpstr>SOLUTION</vt:lpstr>
      <vt:lpstr>TECH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ADDITIONAL INFORMATION FOR REFERENCE</vt:lpstr>
      <vt:lpstr>PowerPoint Presentation</vt:lpstr>
      <vt:lpstr>PowerPoint Presentation</vt:lpstr>
      <vt:lpstr>SEARCH API CONTRACT</vt:lpstr>
      <vt:lpstr>PowerPoint Presentation</vt:lpstr>
      <vt:lpstr>PowerPoint Presentation</vt:lpstr>
      <vt:lpstr>DEMO</vt:lpstr>
      <vt:lpstr>JD</vt:lpstr>
      <vt:lpstr>DEMO</vt:lpstr>
      <vt:lpstr>DEMO</vt:lpstr>
      <vt:lpstr>SQL Config File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sujata panda</dc:creator>
  <cp:lastModifiedBy>sujata</cp:lastModifiedBy>
  <cp:revision>57</cp:revision>
  <dcterms:modified xsi:type="dcterms:W3CDTF">2022-09-07T04:39:24Z</dcterms:modified>
</cp:coreProperties>
</file>